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
  </p:notesMasterIdLst>
  <p:handoutMasterIdLst>
    <p:handoutMasterId r:id="rId32"/>
  </p:handoutMasterIdLst>
  <p:sldIdLst>
    <p:sldId id="312" r:id="rId2"/>
    <p:sldId id="366" r:id="rId3"/>
    <p:sldId id="412" r:id="rId4"/>
    <p:sldId id="368" r:id="rId5"/>
    <p:sldId id="335" r:id="rId6"/>
    <p:sldId id="370" r:id="rId7"/>
    <p:sldId id="374" r:id="rId8"/>
    <p:sldId id="371" r:id="rId9"/>
    <p:sldId id="350" r:id="rId10"/>
    <p:sldId id="352" r:id="rId11"/>
    <p:sldId id="372" r:id="rId12"/>
    <p:sldId id="385" r:id="rId13"/>
    <p:sldId id="401" r:id="rId14"/>
    <p:sldId id="400" r:id="rId15"/>
    <p:sldId id="399" r:id="rId16"/>
    <p:sldId id="402" r:id="rId17"/>
    <p:sldId id="403" r:id="rId18"/>
    <p:sldId id="404" r:id="rId19"/>
    <p:sldId id="405" r:id="rId20"/>
    <p:sldId id="407" r:id="rId21"/>
    <p:sldId id="408" r:id="rId22"/>
    <p:sldId id="409" r:id="rId23"/>
    <p:sldId id="410" r:id="rId24"/>
    <p:sldId id="377" r:id="rId25"/>
    <p:sldId id="416" r:id="rId26"/>
    <p:sldId id="378" r:id="rId27"/>
    <p:sldId id="383" r:id="rId28"/>
    <p:sldId id="333" r:id="rId29"/>
    <p:sldId id="317" r:id="rId3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제연" initials="이제" lastIdx="1" clrIdx="0">
    <p:extLst>
      <p:ext uri="{19B8F6BF-5375-455C-9EA6-DF929625EA0E}">
        <p15:presenceInfo xmlns:p15="http://schemas.microsoft.com/office/powerpoint/2012/main" userId="9d4560c756d54f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0060"/>
    <a:srgbClr val="ED119E"/>
    <a:srgbClr val="3B3939"/>
    <a:srgbClr val="3B3838"/>
    <a:srgbClr val="FFFFFF"/>
    <a:srgbClr val="7F7F7F"/>
    <a:srgbClr val="BFBFBF"/>
    <a:srgbClr val="F2F2F2"/>
    <a:srgbClr val="FFDFA1"/>
    <a:srgbClr val="F7B6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73158" autoAdjust="0"/>
  </p:normalViewPr>
  <p:slideViewPr>
    <p:cSldViewPr snapToGrid="0" snapToObjects="1" showGuides="1">
      <p:cViewPr varScale="1">
        <p:scale>
          <a:sx n="74" d="100"/>
          <a:sy n="74" d="100"/>
        </p:scale>
        <p:origin x="1428" y="72"/>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snapToObjects="1" showGuides="1">
      <p:cViewPr varScale="1">
        <p:scale>
          <a:sx n="63" d="100"/>
          <a:sy n="63" d="100"/>
        </p:scale>
        <p:origin x="264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F7DC8E5-518B-B844-8AFB-6138BA9A45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a:extLst>
              <a:ext uri="{FF2B5EF4-FFF2-40B4-BE49-F238E27FC236}">
                <a16:creationId xmlns:a16="http://schemas.microsoft.com/office/drawing/2014/main" id="{3E02BC96-2569-1E47-9CC8-C432D61173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1D02ED-AB60-1146-B810-37D04719C00C}" type="datetimeFigureOut">
              <a:rPr kumimoji="1" lang="ko-KR" altLang="en-US" smtClean="0"/>
              <a:t>2023-02-12</a:t>
            </a:fld>
            <a:endParaRPr kumimoji="1" lang="ko-KR" altLang="en-US"/>
          </a:p>
        </p:txBody>
      </p:sp>
      <p:sp>
        <p:nvSpPr>
          <p:cNvPr id="4" name="바닥글 개체 틀 3">
            <a:extLst>
              <a:ext uri="{FF2B5EF4-FFF2-40B4-BE49-F238E27FC236}">
                <a16:creationId xmlns:a16="http://schemas.microsoft.com/office/drawing/2014/main" id="{4873A96D-1584-EA48-B2BB-8BF7186DC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5" name="슬라이드 번호 개체 틀 4">
            <a:extLst>
              <a:ext uri="{FF2B5EF4-FFF2-40B4-BE49-F238E27FC236}">
                <a16:creationId xmlns:a16="http://schemas.microsoft.com/office/drawing/2014/main" id="{F9E1FB54-431F-D746-BB23-DCDB0D14B6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B47E1-FB9F-5742-AEB0-90D6B9612930}" type="slidenum">
              <a:rPr kumimoji="1" lang="ko-KR" altLang="en-US" smtClean="0"/>
              <a:t>‹#›</a:t>
            </a:fld>
            <a:endParaRPr kumimoji="1" lang="ko-KR" altLang="en-US"/>
          </a:p>
        </p:txBody>
      </p:sp>
    </p:spTree>
    <p:extLst>
      <p:ext uri="{BB962C8B-B14F-4D97-AF65-F5344CB8AC3E}">
        <p14:creationId xmlns:p14="http://schemas.microsoft.com/office/powerpoint/2010/main" val="1832970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BFCC2-75FE-9347-A155-69776C04C6EA}" type="datetimeFigureOut">
              <a:rPr kumimoji="1" lang="ko-KR" altLang="en-US" smtClean="0"/>
              <a:t>2023-02-12</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C0143-43CC-3944-A7FC-88D983593444}" type="slidenum">
              <a:rPr kumimoji="1" lang="ko-KR" altLang="en-US" smtClean="0"/>
              <a:t>‹#›</a:t>
            </a:fld>
            <a:endParaRPr kumimoji="1" lang="ko-KR" altLang="en-US"/>
          </a:p>
        </p:txBody>
      </p:sp>
    </p:spTree>
    <p:extLst>
      <p:ext uri="{BB962C8B-B14F-4D97-AF65-F5344CB8AC3E}">
        <p14:creationId xmlns:p14="http://schemas.microsoft.com/office/powerpoint/2010/main" val="32049731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a:t>
            </a:fld>
            <a:endParaRPr kumimoji="1" lang="ko-KR" altLang="en-US"/>
          </a:p>
        </p:txBody>
      </p:sp>
    </p:spTree>
    <p:extLst>
      <p:ext uri="{BB962C8B-B14F-4D97-AF65-F5344CB8AC3E}">
        <p14:creationId xmlns:p14="http://schemas.microsoft.com/office/powerpoint/2010/main" val="3566930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optimistic profiling.</a:t>
            </a:r>
          </a:p>
          <a:p>
            <a:endParaRPr lang="en-US" altLang="ko-KR" dirty="0"/>
          </a:p>
          <a:p>
            <a:r>
              <a:rPr lang="en-US" altLang="ko-KR" dirty="0"/>
              <a:t>DNN training job is profiled for its resource sensitivity when the job arrives. Each incoming job is profiled by changing the CPU and memory allocated to the job. And resource-sensitivity matrix for this/// is then made.</a:t>
            </a:r>
          </a:p>
          <a:p>
            <a:endParaRPr lang="en-US" altLang="ko-KR" dirty="0"/>
          </a:p>
          <a:p>
            <a:r>
              <a:rPr lang="en-US" altLang="ko-KR" dirty="0"/>
              <a:t>But naively profiling all combinations can be very expensive. And like I said, there must be low overhead for making this. </a:t>
            </a:r>
          </a:p>
          <a:p>
            <a:endParaRPr lang="en-US" altLang="ko-KR" dirty="0"/>
          </a:p>
          <a:p>
            <a:r>
              <a:rPr lang="en-US" altLang="ko-KR" dirty="0"/>
              <a:t>The way that Synergy address this is using predictability of job performance to memory allocation under </a:t>
            </a:r>
            <a:r>
              <a:rPr lang="en-US" altLang="ko-KR" dirty="0" err="1"/>
              <a:t>MinI</a:t>
            </a:r>
            <a:r>
              <a:rPr lang="en-US" altLang="ko-KR" dirty="0"/>
              <a:t>/O which is DNN-aware cache. </a:t>
            </a:r>
          </a:p>
          <a:p>
            <a:r>
              <a:rPr lang="en-US" altLang="ko-KR" dirty="0"/>
              <a:t>Well this </a:t>
            </a:r>
            <a:r>
              <a:rPr lang="en-US" altLang="ko-KR" dirty="0" err="1"/>
              <a:t>MinI</a:t>
            </a:r>
            <a:r>
              <a:rPr lang="en-US" altLang="ko-KR" dirty="0"/>
              <a:t>/O is also from the same author of this paper. To explain briefly, </a:t>
            </a:r>
            <a:r>
              <a:rPr lang="en-US" altLang="ko-KR" dirty="0" err="1"/>
              <a:t>MinI</a:t>
            </a:r>
            <a:r>
              <a:rPr lang="en-US" altLang="ko-KR" dirty="0"/>
              <a:t>/O provides memory isolation across jobs sharing the machine, so it is possible to predict cache performance predictable and it reduces synergy’s profiling cost.</a:t>
            </a:r>
          </a:p>
          <a:p>
            <a:endParaRPr lang="en-US" altLang="ko-KR" dirty="0"/>
          </a:p>
          <a:p>
            <a:r>
              <a:rPr lang="en-US" altLang="ko-KR" dirty="0"/>
              <a:t>Therefore, we only need to empirically profile the job for changing </a:t>
            </a:r>
            <a:r>
              <a:rPr lang="en-US" altLang="ko-KR" dirty="0" err="1"/>
              <a:t>Cpu</a:t>
            </a:r>
            <a:r>
              <a:rPr lang="en-US" altLang="ko-KR" dirty="0"/>
              <a:t> values at full memory allocation. And all the other entries can be estimated. In Figure 5, we can see that this optimistic profiling. And the estimations are very similar to the empirical results. So we don’t have to actually run the model for all of that combinations.</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10</a:t>
            </a:fld>
            <a:endParaRPr kumimoji="1" lang="ko-KR" altLang="en-US"/>
          </a:p>
        </p:txBody>
      </p:sp>
    </p:spTree>
    <p:extLst>
      <p:ext uri="{BB962C8B-B14F-4D97-AF65-F5344CB8AC3E}">
        <p14:creationId xmlns:p14="http://schemas.microsoft.com/office/powerpoint/2010/main" val="1723794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Synergy identifies the best-case values using this profiled resource sensitivity matrix. It picks the minimum value of CPU and memory that saturates the job throughput. </a:t>
            </a:r>
          </a:p>
          <a:p>
            <a:endParaRPr lang="en-US" altLang="ko-KR" dirty="0"/>
          </a:p>
          <a:p>
            <a:r>
              <a:rPr lang="en-US" altLang="ko-KR" dirty="0"/>
              <a:t>And figure 5 is about CPU validation for this profiling. Whether we profile the epoch time per 50 iterations or per 2 epochs, these are very close, and more than that, in the empirical way, it just takes under 8 minutes. So from this, it can also make lower overhead.</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11</a:t>
            </a:fld>
            <a:endParaRPr kumimoji="1" lang="ko-KR" altLang="en-US"/>
          </a:p>
        </p:txBody>
      </p:sp>
    </p:spTree>
    <p:extLst>
      <p:ext uri="{BB962C8B-B14F-4D97-AF65-F5344CB8AC3E}">
        <p14:creationId xmlns:p14="http://schemas.microsoft.com/office/powerpoint/2010/main" val="156031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next, we’re </a:t>
            </a:r>
            <a:r>
              <a:rPr lang="en-US" altLang="ko-KR" dirty="0" err="1"/>
              <a:t>gonna</a:t>
            </a:r>
            <a:r>
              <a:rPr lang="en-US" altLang="ko-KR" dirty="0"/>
              <a:t> talk about the job placement on to the server. Now we know the best-case resource requirement from the previous profiling.</a:t>
            </a:r>
          </a:p>
          <a:p>
            <a:endParaRPr lang="en-US" altLang="ko-KR" dirty="0"/>
          </a:p>
          <a:p>
            <a:r>
              <a:rPr lang="en-US" altLang="ko-KR" dirty="0"/>
              <a:t>But how we can place a set of jobs in the given round? It is like a multi-dimensional bin packing problem. And we’re </a:t>
            </a:r>
            <a:r>
              <a:rPr lang="en-US" altLang="ko-KR" dirty="0" err="1"/>
              <a:t>gonna</a:t>
            </a:r>
            <a:r>
              <a:rPr lang="en-US" altLang="ko-KR" dirty="0"/>
              <a:t> talk about this. </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12</a:t>
            </a:fld>
            <a:endParaRPr kumimoji="1" lang="ko-KR" altLang="en-US"/>
          </a:p>
        </p:txBody>
      </p:sp>
    </p:spTree>
    <p:extLst>
      <p:ext uri="{BB962C8B-B14F-4D97-AF65-F5344CB8AC3E}">
        <p14:creationId xmlns:p14="http://schemas.microsoft.com/office/powerpoint/2010/main" val="2414124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the job placement on to the </a:t>
            </a:r>
            <a:r>
              <a:rPr lang="en-US" altLang="ko-KR" dirty="0" err="1"/>
              <a:t>cluter</a:t>
            </a:r>
            <a:r>
              <a:rPr lang="en-US" altLang="ko-KR" dirty="0"/>
              <a:t>, Synergy introduces a new heuristic tuning mechanism, called synergy-tune.</a:t>
            </a:r>
          </a:p>
          <a:p>
            <a:endParaRPr lang="en-US" altLang="ko-KR" dirty="0"/>
          </a:p>
          <a:p>
            <a:r>
              <a:rPr lang="en-US" altLang="ko-KR" dirty="0"/>
              <a:t>And for the job fairness in terms of throughput, we need to ensure that no job runs at a throughput lower than that of a GPU-proportional share.</a:t>
            </a:r>
          </a:p>
          <a:p>
            <a:endParaRPr lang="en-US" altLang="ko-KR" dirty="0"/>
          </a:p>
          <a:p>
            <a:r>
              <a:rPr lang="en-US" altLang="ko-KR" dirty="0"/>
              <a:t>Let’s say that we use SRTF scheduling policy. There are a set of jobs waiting in the queue to be scheduled.</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13</a:t>
            </a:fld>
            <a:endParaRPr kumimoji="1" lang="ko-KR" altLang="en-US"/>
          </a:p>
        </p:txBody>
      </p:sp>
    </p:spTree>
    <p:extLst>
      <p:ext uri="{BB962C8B-B14F-4D97-AF65-F5344CB8AC3E}">
        <p14:creationId xmlns:p14="http://schemas.microsoft.com/office/powerpoint/2010/main" val="2100109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then the next job to be scheduled with the shortest remaining time is chosen from the queue. </a:t>
            </a:r>
          </a:p>
          <a:p>
            <a:endParaRPr lang="en-US" altLang="ko-KR" dirty="0"/>
          </a:p>
          <a:p>
            <a:r>
              <a:rPr lang="en-US" altLang="ko-KR" dirty="0"/>
              <a:t>And all the jobs are having a resource demand profile which indicates its best case CPU and memory requirements as predicted by the optimistic profiling technique.</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14</a:t>
            </a:fld>
            <a:endParaRPr kumimoji="1" lang="ko-KR" altLang="en-US"/>
          </a:p>
        </p:txBody>
      </p:sp>
    </p:spTree>
    <p:extLst>
      <p:ext uri="{BB962C8B-B14F-4D97-AF65-F5344CB8AC3E}">
        <p14:creationId xmlns:p14="http://schemas.microsoft.com/office/powerpoint/2010/main" val="3872377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Synergy checks if the jobs demand with all the resource dimensions are satisfiable by the cluster</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15</a:t>
            </a:fld>
            <a:endParaRPr kumimoji="1" lang="ko-KR" altLang="en-US"/>
          </a:p>
        </p:txBody>
      </p:sp>
    </p:spTree>
    <p:extLst>
      <p:ext uri="{BB962C8B-B14F-4D97-AF65-F5344CB8AC3E}">
        <p14:creationId xmlns:p14="http://schemas.microsoft.com/office/powerpoint/2010/main" val="960086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If it does fit the cluster, then the job is assigned to the cluster</a:t>
            </a:r>
          </a:p>
          <a:p>
            <a:endParaRPr lang="en-US" altLang="ko-KR" dirty="0"/>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16</a:t>
            </a:fld>
            <a:endParaRPr kumimoji="1" lang="ko-KR" altLang="en-US"/>
          </a:p>
        </p:txBody>
      </p:sp>
    </p:spTree>
    <p:extLst>
      <p:ext uri="{BB962C8B-B14F-4D97-AF65-F5344CB8AC3E}">
        <p14:creationId xmlns:p14="http://schemas.microsoft.com/office/powerpoint/2010/main" val="2610716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But if it does not fit the cluster, then synergy tune the job’s CPU and memory demands to GPU proportional share///</a:t>
            </a:r>
          </a:p>
          <a:p>
            <a:r>
              <a:rPr lang="en-US" altLang="ko-KR" dirty="0"/>
              <a:t>if it is greater than proportional share</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17</a:t>
            </a:fld>
            <a:endParaRPr kumimoji="1" lang="ko-KR" altLang="en-US"/>
          </a:p>
        </p:txBody>
      </p:sp>
    </p:spTree>
    <p:extLst>
      <p:ext uri="{BB962C8B-B14F-4D97-AF65-F5344CB8AC3E}">
        <p14:creationId xmlns:p14="http://schemas.microsoft.com/office/powerpoint/2010/main" val="3525601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then retry this.</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18</a:t>
            </a:fld>
            <a:endParaRPr kumimoji="1" lang="ko-KR" altLang="en-US"/>
          </a:p>
        </p:txBody>
      </p:sp>
    </p:spTree>
    <p:extLst>
      <p:ext uri="{BB962C8B-B14F-4D97-AF65-F5344CB8AC3E}">
        <p14:creationId xmlns:p14="http://schemas.microsoft.com/office/powerpoint/2010/main" val="4236801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If, this time, it fits well?? Then synergy assigned the job to the cluster. </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19</a:t>
            </a:fld>
            <a:endParaRPr kumimoji="1" lang="ko-KR" altLang="en-US"/>
          </a:p>
        </p:txBody>
      </p:sp>
    </p:spTree>
    <p:extLst>
      <p:ext uri="{BB962C8B-B14F-4D97-AF65-F5344CB8AC3E}">
        <p14:creationId xmlns:p14="http://schemas.microsoft.com/office/powerpoint/2010/main" val="1786819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a:t>Training </a:t>
            </a:r>
            <a:r>
              <a:rPr lang="en-US" altLang="ko-KR" sz="1200" dirty="0"/>
              <a:t>a DNN model is a resource-intensive and long-running task. Many users, today, train their DNN models, using a shared clusters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So collocating training workloads in a multi-tenant cluster is a very common setup.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And these jobs of course are scheduled using a cluster scheduler.</a:t>
            </a:r>
          </a:p>
          <a:p>
            <a:endParaRPr lang="en-US" altLang="ko-KR" dirty="0"/>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a:t>
            </a:fld>
            <a:endParaRPr kumimoji="1" lang="ko-KR" altLang="en-US"/>
          </a:p>
        </p:txBody>
      </p:sp>
    </p:spTree>
    <p:extLst>
      <p:ext uri="{BB962C8B-B14F-4D97-AF65-F5344CB8AC3E}">
        <p14:creationId xmlns:p14="http://schemas.microsoft.com/office/powerpoint/2010/main" val="580380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But even after changing to the GPU-proportional share and still it doesn’t fit the cluster, </a:t>
            </a:r>
          </a:p>
          <a:p>
            <a:endParaRPr lang="en-US" altLang="ko-KR" dirty="0"/>
          </a:p>
          <a:p>
            <a:r>
              <a:rPr lang="en-US" altLang="ko-KR" dirty="0"/>
              <a:t>then Synergy find a server that have underutilized </a:t>
            </a:r>
            <a:r>
              <a:rPr lang="en-US" altLang="ko-KR" dirty="0" err="1"/>
              <a:t>gpus</a:t>
            </a:r>
            <a:r>
              <a:rPr lang="en-US" altLang="ko-KR" dirty="0"/>
              <a:t>. And on this server, it identify a set of jobs,</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20</a:t>
            </a:fld>
            <a:endParaRPr kumimoji="1" lang="ko-KR" altLang="en-US"/>
          </a:p>
        </p:txBody>
      </p:sp>
    </p:spTree>
    <p:extLst>
      <p:ext uri="{BB962C8B-B14F-4D97-AF65-F5344CB8AC3E}">
        <p14:creationId xmlns:p14="http://schemas.microsoft.com/office/powerpoint/2010/main" val="3302607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that have been allocated more than GPU-proportional.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And then it switch the job to GPU-proportional share. And Synergy keep doing this until there can be enough free space for CPU and memory</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21</a:t>
            </a:fld>
            <a:endParaRPr kumimoji="1" lang="ko-KR" altLang="en-US"/>
          </a:p>
        </p:txBody>
      </p:sp>
    </p:spTree>
    <p:extLst>
      <p:ext uri="{BB962C8B-B14F-4D97-AF65-F5344CB8AC3E}">
        <p14:creationId xmlns:p14="http://schemas.microsoft.com/office/powerpoint/2010/main" val="225134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So that number 1 job can fit in this server.</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22</a:t>
            </a:fld>
            <a:endParaRPr kumimoji="1" lang="ko-KR" altLang="en-US"/>
          </a:p>
        </p:txBody>
      </p:sp>
    </p:spTree>
    <p:extLst>
      <p:ext uri="{BB962C8B-B14F-4D97-AF65-F5344CB8AC3E}">
        <p14:creationId xmlns:p14="http://schemas.microsoft.com/office/powerpoint/2010/main" val="4228204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Synergy keep continue this until there are no free GPUs or no more waiting jobs in the cluster.</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23</a:t>
            </a:fld>
            <a:endParaRPr kumimoji="1" lang="ko-KR" altLang="en-US"/>
          </a:p>
        </p:txBody>
      </p:sp>
    </p:spTree>
    <p:extLst>
      <p:ext uri="{BB962C8B-B14F-4D97-AF65-F5344CB8AC3E}">
        <p14:creationId xmlns:p14="http://schemas.microsoft.com/office/powerpoint/2010/main" val="3287215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evaluation. </a:t>
            </a:r>
          </a:p>
          <a:p>
            <a:endParaRPr lang="en-US" altLang="ko-KR" dirty="0"/>
          </a:p>
          <a:p>
            <a:r>
              <a:rPr lang="en-US" altLang="ko-KR" dirty="0"/>
              <a:t>So these are models used in this work. They used 10 DNN models and categorize by 3 task (image, language, and speech)</a:t>
            </a:r>
          </a:p>
          <a:p>
            <a:r>
              <a:rPr lang="en-US" altLang="ko-KR" dirty="0"/>
              <a:t>The physical setting is like this. On each server, it has 23 core CPU, 500GB DRAM, 8 v100, and </a:t>
            </a:r>
            <a:r>
              <a:rPr lang="en-US" altLang="ko-KR" dirty="0" err="1"/>
              <a:t>ssd</a:t>
            </a: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24</a:t>
            </a:fld>
            <a:endParaRPr kumimoji="1" lang="ko-KR" altLang="en-US"/>
          </a:p>
        </p:txBody>
      </p:sp>
    </p:spTree>
    <p:extLst>
      <p:ext uri="{BB962C8B-B14F-4D97-AF65-F5344CB8AC3E}">
        <p14:creationId xmlns:p14="http://schemas.microsoft.com/office/powerpoint/2010/main" val="3768446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So this is physical cluster experiments of 3 scheduling policy. And as you can see in this table, on both deploy and simulation (by replaying the same trace), Synergy-tune reduces the </a:t>
            </a:r>
            <a:r>
              <a:rPr lang="en-US" altLang="ko-KR" dirty="0" err="1"/>
              <a:t>makespan</a:t>
            </a:r>
            <a:r>
              <a:rPr lang="en-US" altLang="ko-KR" dirty="0"/>
              <a:t> (time to complete all jobs submitted at the beginning of the trace) compared to GPU-proportional allocation.</a:t>
            </a:r>
          </a:p>
          <a:p>
            <a:r>
              <a:rPr lang="en-US" altLang="ko-KR" dirty="0"/>
              <a:t> And also, Synergy-tune are within 4 % of the optimal mechanism which is the upper bound.</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25</a:t>
            </a:fld>
            <a:endParaRPr kumimoji="1" lang="ko-KR" altLang="en-US"/>
          </a:p>
        </p:txBody>
      </p:sp>
    </p:spTree>
    <p:extLst>
      <p:ext uri="{BB962C8B-B14F-4D97-AF65-F5344CB8AC3E}">
        <p14:creationId xmlns:p14="http://schemas.microsoft.com/office/powerpoint/2010/main" val="2326697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this is the simulation results with Philly production trace. As you can see, Synergy improves average JCT over GPU-proportional scheduling across all policies. This is because Synergy can reallocate the underutilized resources from a job to a different, I mean resource-sensitive job. So the throughput can improve with the increased allocation.</a:t>
            </a:r>
          </a:p>
          <a:p>
            <a:endParaRPr lang="en-US" altLang="ko-KR" dirty="0"/>
          </a:p>
          <a:p>
            <a:r>
              <a:rPr lang="en-US" altLang="ko-KR" dirty="0"/>
              <a:t>And in the figure c, Synergy speeds up jobs by </a:t>
            </a:r>
            <a:r>
              <a:rPr lang="en-US" altLang="ko-KR" dirty="0" err="1"/>
              <a:t>upto</a:t>
            </a:r>
            <a:r>
              <a:rPr lang="en-US" altLang="ko-KR" dirty="0"/>
              <a:t> 9 ties using better resource allocations</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26</a:t>
            </a:fld>
            <a:endParaRPr kumimoji="1" lang="ko-KR" altLang="en-US"/>
          </a:p>
        </p:txBody>
      </p:sp>
    </p:spTree>
    <p:extLst>
      <p:ext uri="{BB962C8B-B14F-4D97-AF65-F5344CB8AC3E}">
        <p14:creationId xmlns:p14="http://schemas.microsoft.com/office/powerpoint/2010/main" val="488961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this is the evaluation of Synergy with varying workload split.</a:t>
            </a:r>
          </a:p>
          <a:p>
            <a:r>
              <a:rPr lang="en-US" altLang="ko-KR" dirty="0"/>
              <a:t>This 3 numbers represent the percentage of image</a:t>
            </a:r>
            <a:r>
              <a:rPr lang="en-US" altLang="ko-KR"/>
              <a:t>, language, and speechmodels </a:t>
            </a:r>
            <a:r>
              <a:rPr lang="en-US" altLang="ko-KR" dirty="0"/>
              <a:t>of the job. Workload split decides the percentage of resource </a:t>
            </a:r>
            <a:r>
              <a:rPr lang="en-US" altLang="ko-KR" dirty="0" err="1"/>
              <a:t>sensitivie</a:t>
            </a:r>
            <a:r>
              <a:rPr lang="en-US" altLang="ko-KR" dirty="0"/>
              <a:t> jobs in the workload.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figure 11, the x </a:t>
            </a:r>
            <a:r>
              <a:rPr lang="en-US" altLang="ko-KR" dirty="0" err="1"/>
              <a:t>asis</a:t>
            </a:r>
            <a:r>
              <a:rPr lang="en-US" altLang="ko-KR" dirty="0"/>
              <a:t> is the input load rate and y axis is average jct. </a:t>
            </a:r>
          </a:p>
          <a:p>
            <a:endParaRPr lang="en-US" altLang="ko-KR" dirty="0"/>
          </a:p>
          <a:p>
            <a:r>
              <a:rPr lang="en-US" altLang="ko-KR" dirty="0"/>
              <a:t>So… as the percentage of speech and image models increase in the trace, there may not be enough spare </a:t>
            </a:r>
            <a:r>
              <a:rPr lang="en-US" altLang="ko-KR" dirty="0" err="1"/>
              <a:t>Cpu</a:t>
            </a:r>
            <a:r>
              <a:rPr lang="en-US" altLang="ko-KR" dirty="0"/>
              <a:t>/memory resources because they are mostly CPU/memory hungry.</a:t>
            </a:r>
          </a:p>
          <a:p>
            <a:r>
              <a:rPr lang="en-US" altLang="ko-KR" dirty="0"/>
              <a:t>So for Synergy-tune, c is the worst case. But even in this case, synergy-tune performs as good as GPU-proportional allocation.</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And Synergy supports higher load by efficiently utilizing resources to finish jobs faster than proportional. </a:t>
            </a:r>
          </a:p>
          <a:p>
            <a:endParaRPr lang="en-US" altLang="ko-KR" dirty="0"/>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27</a:t>
            </a:fld>
            <a:endParaRPr kumimoji="1" lang="ko-KR" altLang="en-US"/>
          </a:p>
        </p:txBody>
      </p:sp>
    </p:spTree>
    <p:extLst>
      <p:ext uri="{BB962C8B-B14F-4D97-AF65-F5344CB8AC3E}">
        <p14:creationId xmlns:p14="http://schemas.microsoft.com/office/powerpoint/2010/main" val="268351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28</a:t>
            </a:fld>
            <a:endParaRPr kumimoji="1" lang="ko-KR" altLang="en-US"/>
          </a:p>
        </p:txBody>
      </p:sp>
    </p:spTree>
    <p:extLst>
      <p:ext uri="{BB962C8B-B14F-4D97-AF65-F5344CB8AC3E}">
        <p14:creationId xmlns:p14="http://schemas.microsoft.com/office/powerpoint/2010/main" val="2397875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29</a:t>
            </a:fld>
            <a:endParaRPr kumimoji="1" lang="ko-KR" altLang="en-US"/>
          </a:p>
        </p:txBody>
      </p:sp>
    </p:spTree>
    <p:extLst>
      <p:ext uri="{BB962C8B-B14F-4D97-AF65-F5344CB8AC3E}">
        <p14:creationId xmlns:p14="http://schemas.microsoft.com/office/powerpoint/2010/main" val="3676976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There are many prior works on DNN-specific schedulers like Optimus, </a:t>
            </a:r>
            <a:r>
              <a:rPr lang="en-US" altLang="ko-KR" sz="1200" dirty="0" err="1"/>
              <a:t>Gandiva</a:t>
            </a:r>
            <a:r>
              <a:rPr lang="en-US" altLang="ko-KR" sz="1200" dirty="0"/>
              <a:t>, gavel, etc.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And all of them allocate resources using a GPU-proportional allocation.</a:t>
            </a:r>
          </a:p>
          <a:p>
            <a:endParaRPr lang="en-US" altLang="ko-KR" dirty="0"/>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3</a:t>
            </a:fld>
            <a:endParaRPr kumimoji="1" lang="ko-KR" altLang="en-US"/>
          </a:p>
        </p:txBody>
      </p:sp>
    </p:spTree>
    <p:extLst>
      <p:ext uri="{BB962C8B-B14F-4D97-AF65-F5344CB8AC3E}">
        <p14:creationId xmlns:p14="http://schemas.microsoft.com/office/powerpoint/2010/main" val="337488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means that DNN schedulers consider GPU as a dominant resource and allocate other resources like CPU and memory to the same portion of that.  Let’s say there is a server with 4 GPUs and 200GB memory and 16 </a:t>
            </a:r>
            <a:r>
              <a:rPr lang="en-US" altLang="ko-KR" dirty="0" err="1"/>
              <a:t>cpus</a:t>
            </a:r>
            <a:r>
              <a:rPr lang="en-US" altLang="ko-KR" dirty="0"/>
              <a:t>. If a user requests 1 GPU, which is 25% of the GPU capacity, </a:t>
            </a:r>
            <a:r>
              <a:rPr lang="en-US" altLang="ko-KR"/>
              <a:t>then (</a:t>
            </a:r>
            <a:r>
              <a:rPr lang="ko-KR" altLang="en-US"/>
              <a:t>다음 슬라이드</a:t>
            </a:r>
            <a:r>
              <a:rPr lang="en-US" altLang="ko-KR"/>
              <a:t>)</a:t>
            </a:r>
            <a:endParaRPr lang="en-US" altLang="ko-KR" dirty="0"/>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4</a:t>
            </a:fld>
            <a:endParaRPr kumimoji="1" lang="ko-KR" altLang="en-US"/>
          </a:p>
        </p:txBody>
      </p:sp>
    </p:spTree>
    <p:extLst>
      <p:ext uri="{BB962C8B-B14F-4D97-AF65-F5344CB8AC3E}">
        <p14:creationId xmlns:p14="http://schemas.microsoft.com/office/powerpoint/2010/main" val="96822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latin typeface="noto"/>
              </a:rPr>
              <a:t>50GB memory and 4 CPU are allocated to the job, which is the same portion of that.</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5</a:t>
            </a:fld>
            <a:endParaRPr kumimoji="1" lang="ko-KR" altLang="en-US"/>
          </a:p>
        </p:txBody>
      </p:sp>
    </p:spTree>
    <p:extLst>
      <p:ext uri="{BB962C8B-B14F-4D97-AF65-F5344CB8AC3E}">
        <p14:creationId xmlns:p14="http://schemas.microsoft.com/office/powerpoint/2010/main" val="2144879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But, this paper find that there is a different resource sensitivity during training, </a:t>
            </a:r>
          </a:p>
          <a:p>
            <a:endParaRPr lang="en-US" altLang="ko-KR" dirty="0"/>
          </a:p>
          <a:p>
            <a:r>
              <a:rPr lang="en-US" altLang="ko-KR" dirty="0"/>
              <a:t>so instead of just using GPU-proportional allocation like existing schedulers, we need to consider their own resource requirement </a:t>
            </a:r>
          </a:p>
          <a:p>
            <a:r>
              <a:rPr lang="en-US" altLang="ko-KR" dirty="0"/>
              <a:t>so that improve overall cluster utilization.</a:t>
            </a:r>
          </a:p>
          <a:p>
            <a:r>
              <a:rPr lang="en-US" altLang="ko-KR" dirty="0"/>
              <a:t>So let’s look at CPU sensitivity for various DNNs uh… </a:t>
            </a:r>
          </a:p>
          <a:p>
            <a:endParaRPr lang="en-US" altLang="ko-KR" dirty="0"/>
          </a:p>
          <a:p>
            <a:r>
              <a:rPr lang="en-US" altLang="ko-KR" dirty="0"/>
              <a:t>graphing the number of CPU cores on the x-axis. From 1 to 24 cores. And on the y-axis per epoch time in terms of second. </a:t>
            </a:r>
          </a:p>
          <a:p>
            <a:r>
              <a:rPr lang="en-US" altLang="ko-KR" dirty="0"/>
              <a:t>And this was trained on a single GPU.</a:t>
            </a:r>
          </a:p>
          <a:p>
            <a:r>
              <a:rPr lang="en-US" altLang="ko-KR" dirty="0"/>
              <a:t>So as we can see on the left side // most image and speech models are sensitive to CPU allocations. </a:t>
            </a:r>
          </a:p>
          <a:p>
            <a:r>
              <a:rPr lang="en-US" altLang="ko-KR" dirty="0"/>
              <a:t>Because they perform </a:t>
            </a:r>
            <a:r>
              <a:rPr lang="en-US" altLang="ko-KR" dirty="0" err="1"/>
              <a:t>kinda</a:t>
            </a:r>
            <a:r>
              <a:rPr lang="en-US" altLang="ko-KR" dirty="0"/>
              <a:t> heavy pre-processing like image clipping, flipping.. Some kind of things that </a:t>
            </a:r>
            <a:r>
              <a:rPr lang="en-US" altLang="ko-KR" dirty="0" err="1"/>
              <a:t>cpu</a:t>
            </a:r>
            <a:r>
              <a:rPr lang="en-US" altLang="ko-KR" dirty="0"/>
              <a:t> handles. So increasing the CPU to GPU ratio will reduce epoch time. But on the right side, the models are insensitive to the number of CPU cores that are allocated to them, it’s because they don’t perform data augmentation in every epoch like image models.</a:t>
            </a:r>
          </a:p>
          <a:p>
            <a:endParaRPr lang="en-US" altLang="ko-KR" dirty="0"/>
          </a:p>
          <a:p>
            <a:r>
              <a:rPr lang="en-US" altLang="ko-KR" dirty="0"/>
              <a:t>So this is </a:t>
            </a:r>
            <a:r>
              <a:rPr lang="en-US" altLang="ko-KR" dirty="0" err="1"/>
              <a:t>cpu</a:t>
            </a:r>
            <a:r>
              <a:rPr lang="en-US" altLang="ko-KR" dirty="0"/>
              <a:t> sensitivity.</a:t>
            </a:r>
          </a:p>
          <a:p>
            <a:r>
              <a:rPr lang="en-US" altLang="ko-KR" dirty="0"/>
              <a:t>And in the memory side, they didn’t show the graph but, in the paper, they said that image models is also memory sensitive not like language model like GNMT.</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6</a:t>
            </a:fld>
            <a:endParaRPr kumimoji="1" lang="ko-KR" altLang="en-US"/>
          </a:p>
        </p:txBody>
      </p:sp>
    </p:spTree>
    <p:extLst>
      <p:ext uri="{BB962C8B-B14F-4D97-AF65-F5344CB8AC3E}">
        <p14:creationId xmlns:p14="http://schemas.microsoft.com/office/powerpoint/2010/main" val="398907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a:t>So </a:t>
            </a:r>
            <a:r>
              <a:rPr lang="en-US" altLang="ko-KR" sz="1200" dirty="0"/>
              <a:t>we can think of like this. If we co-locate a CPU/memory sensitive job with an insensitive </a:t>
            </a:r>
            <a:r>
              <a:rPr lang="en-US" altLang="ko-KR" sz="1200"/>
              <a:t>one in </a:t>
            </a:r>
            <a:r>
              <a:rPr lang="en-US" altLang="ko-KR" sz="1200" dirty="0"/>
              <a:t>a same </a:t>
            </a:r>
            <a:r>
              <a:rPr lang="en-US" altLang="ko-KR" sz="1200"/>
              <a:t>server then </a:t>
            </a:r>
            <a:r>
              <a:rPr lang="en-US" altLang="ko-KR" sz="1200" dirty="0"/>
              <a:t>it can improve the overall cluster throughput by utilizing the resources, compared to GPU-proportional allocation.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dirty="0">
              <a:solidFill>
                <a:srgbClr val="000000"/>
              </a:solidFill>
              <a:effectLst/>
              <a:latin typeface="noto"/>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And we can tell,  this,  from Figure 3.  j1 and j2 is resource-sensitive job and j3 4 is resource insensitive.  There are 4 jobs in the scheduling queue and each of them requests 4 GPU. And compared to the GPU proportional, in the resource-sensitive, the average Job completion time drops by 1.5 times.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again, if we allocate CPU and memory in a resource sensitive way, it makes higher resource utilization and better performance.</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7</a:t>
            </a:fld>
            <a:endParaRPr kumimoji="1" lang="ko-KR" altLang="en-US"/>
          </a:p>
        </p:txBody>
      </p:sp>
    </p:spTree>
    <p:extLst>
      <p:ext uri="{BB962C8B-B14F-4D97-AF65-F5344CB8AC3E}">
        <p14:creationId xmlns:p14="http://schemas.microsoft.com/office/powerpoint/2010/main" val="3973883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what are the challenges in a resource-sensitive scheduler?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What is the ideal resource requirement for each job and second there should be of course  low overhead to find this.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Thrid</a:t>
            </a:r>
            <a:r>
              <a:rPr lang="en-US" altLang="ko-KR" dirty="0"/>
              <a:t>, how should we pack these jobs onto servers efficiently?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questions that we’re curious about. And Synergy will address these.</a:t>
            </a:r>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8</a:t>
            </a:fld>
            <a:endParaRPr kumimoji="1" lang="ko-KR" altLang="en-US"/>
          </a:p>
        </p:txBody>
      </p:sp>
    </p:spTree>
    <p:extLst>
      <p:ext uri="{BB962C8B-B14F-4D97-AF65-F5344CB8AC3E}">
        <p14:creationId xmlns:p14="http://schemas.microsoft.com/office/powerpoint/2010/main" val="424917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Synergy is a round based scheduler that arbitrates GPU, CPU and memory and it covers a wide range of scheduling policies like FIFO, SRTF, LAS, etc.</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And this is a overall process of Synergy.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from the incoming job queue, Synergy profiles and identifies each job’s best case </a:t>
            </a:r>
            <a:r>
              <a:rPr lang="en-US" altLang="ko-KR" dirty="0" err="1"/>
              <a:t>cpu</a:t>
            </a:r>
            <a:r>
              <a:rPr lang="en-US" altLang="ko-KR" dirty="0"/>
              <a:t> and memory requirements using optimistic profiling. And after that the job goes to the scheduling queue.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And depending on the scheduling policy, Synergy selects a job according to the priority. This scheduling </a:t>
            </a:r>
            <a:r>
              <a:rPr lang="en-US" altLang="ko-KR"/>
              <a:t>happens in </a:t>
            </a:r>
            <a:r>
              <a:rPr lang="en-US" altLang="ko-KR" dirty="0"/>
              <a:t>rounds of fixed time duration like 5 minutes. And using placement policy, the jobs are packed onto the cluster. And at the end of that round, the runnable jobs are updated using the scheduling policy, and their placement decisions are recomputed.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the main 2 parts are profiling and placement.</a:t>
            </a:r>
          </a:p>
          <a:p>
            <a:endParaRPr lang="en-US" altLang="ko-KR" b="1" dirty="0"/>
          </a:p>
          <a:p>
            <a:endParaRPr lang="en-US" altLang="ko-KR" dirty="0"/>
          </a:p>
        </p:txBody>
      </p:sp>
      <p:sp>
        <p:nvSpPr>
          <p:cNvPr id="4" name="슬라이드 번호 개체 틀 3"/>
          <p:cNvSpPr>
            <a:spLocks noGrp="1"/>
          </p:cNvSpPr>
          <p:nvPr>
            <p:ph type="sldNum" sz="quarter" idx="5"/>
          </p:nvPr>
        </p:nvSpPr>
        <p:spPr/>
        <p:txBody>
          <a:bodyPr/>
          <a:lstStyle/>
          <a:p>
            <a:fld id="{DDDC0143-43CC-3944-A7FC-88D983593444}" type="slidenum">
              <a:rPr kumimoji="1" lang="ko-KR" altLang="en-US" smtClean="0"/>
              <a:t>9</a:t>
            </a:fld>
            <a:endParaRPr kumimoji="1" lang="ko-KR" altLang="en-US"/>
          </a:p>
        </p:txBody>
      </p:sp>
    </p:spTree>
    <p:extLst>
      <p:ext uri="{BB962C8B-B14F-4D97-AF65-F5344CB8AC3E}">
        <p14:creationId xmlns:p14="http://schemas.microsoft.com/office/powerpoint/2010/main" val="23304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제목 슬라이드">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AAAD9F9A-1F96-EE43-AD77-3DF017354DB2}"/>
              </a:ext>
            </a:extLst>
          </p:cNvPr>
          <p:cNvSpPr/>
          <p:nvPr userDrawn="1"/>
        </p:nvSpPr>
        <p:spPr>
          <a:xfrm>
            <a:off x="0" y="1800000"/>
            <a:ext cx="12192000" cy="3240000"/>
          </a:xfrm>
          <a:prstGeom prst="rect">
            <a:avLst/>
          </a:prstGeom>
          <a:solidFill>
            <a:srgbClr val="0B2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D015D765-0DA1-A843-9082-DA8224C3B7AF}"/>
              </a:ext>
            </a:extLst>
          </p:cNvPr>
          <p:cNvSpPr>
            <a:spLocks noGrp="1"/>
          </p:cNvSpPr>
          <p:nvPr>
            <p:ph type="ctrTitle"/>
          </p:nvPr>
        </p:nvSpPr>
        <p:spPr>
          <a:xfrm>
            <a:off x="3126656" y="2417840"/>
            <a:ext cx="5938687" cy="1185039"/>
          </a:xfrm>
        </p:spPr>
        <p:txBody>
          <a:bodyPr anchor="ctr">
            <a:noAutofit/>
          </a:bodyPr>
          <a:lstStyle>
            <a:lvl1pPr algn="ctr">
              <a:defRPr sz="4000" b="1">
                <a:solidFill>
                  <a:schemeClr val="bg1"/>
                </a:solidFill>
                <a:latin typeface="Tahoma" panose="020B0604030504040204" pitchFamily="34" charset="0"/>
                <a:cs typeface="Tahoma" panose="020B0604030504040204" pitchFamily="34" charset="0"/>
              </a:defRPr>
            </a:lvl1pPr>
          </a:lstStyle>
          <a:p>
            <a:r>
              <a:rPr kumimoji="1" lang="ko-KR" altLang="en-US" dirty="0"/>
              <a:t>마스터 제목 스타일 편집</a:t>
            </a:r>
          </a:p>
        </p:txBody>
      </p:sp>
      <p:sp>
        <p:nvSpPr>
          <p:cNvPr id="3" name="부제목 2">
            <a:extLst>
              <a:ext uri="{FF2B5EF4-FFF2-40B4-BE49-F238E27FC236}">
                <a16:creationId xmlns:a16="http://schemas.microsoft.com/office/drawing/2014/main" id="{33CF8BA7-6440-2A42-8984-D87A1956B25A}"/>
              </a:ext>
            </a:extLst>
          </p:cNvPr>
          <p:cNvSpPr>
            <a:spLocks noGrp="1"/>
          </p:cNvSpPr>
          <p:nvPr>
            <p:ph type="subTitle" idx="1"/>
          </p:nvPr>
        </p:nvSpPr>
        <p:spPr>
          <a:xfrm>
            <a:off x="6249948" y="5226334"/>
            <a:ext cx="5938687" cy="973084"/>
          </a:xfrm>
        </p:spPr>
        <p:txBody>
          <a:bodyPr anchor="b">
            <a:normAutofit/>
          </a:bodyPr>
          <a:lstStyle>
            <a:lvl1pPr marL="0" indent="0" algn="r">
              <a:buNone/>
              <a:defRPr sz="140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dirty="0"/>
              <a:t>클릭하여 마스터 부제목 스타일 편집</a:t>
            </a:r>
          </a:p>
        </p:txBody>
      </p:sp>
    </p:spTree>
    <p:extLst>
      <p:ext uri="{BB962C8B-B14F-4D97-AF65-F5344CB8AC3E}">
        <p14:creationId xmlns:p14="http://schemas.microsoft.com/office/powerpoint/2010/main" val="346488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2D0A98-9713-1546-85B2-980BBD97C03E}"/>
              </a:ext>
            </a:extLst>
          </p:cNvPr>
          <p:cNvSpPr>
            <a:spLocks noGrp="1"/>
          </p:cNvSpPr>
          <p:nvPr>
            <p:ph type="title"/>
          </p:nvPr>
        </p:nvSpPr>
        <p:spPr>
          <a:xfrm>
            <a:off x="288076" y="219933"/>
            <a:ext cx="8382099" cy="677842"/>
          </a:xfrm>
        </p:spPr>
        <p:txBody>
          <a:bodyPr anchor="ctr">
            <a:normAutofit/>
          </a:bodyPr>
          <a:lstStyle>
            <a:lvl1pPr>
              <a:defRPr sz="3600" b="1">
                <a:solidFill>
                  <a:srgbClr val="0B2D86"/>
                </a:solidFill>
                <a:latin typeface="Tahoma" panose="020B0604030504040204" pitchFamily="34" charset="0"/>
                <a:cs typeface="Tahoma" panose="020B0604030504040204" pitchFamily="34" charset="0"/>
              </a:defRPr>
            </a:lvl1pPr>
          </a:lstStyle>
          <a:p>
            <a:r>
              <a:rPr kumimoji="1" lang="ko-KR" altLang="en-US" dirty="0"/>
              <a:t>마스터 제목 스타일 편집</a:t>
            </a:r>
          </a:p>
        </p:txBody>
      </p:sp>
      <p:sp>
        <p:nvSpPr>
          <p:cNvPr id="5" name="슬라이드 번호 개체 틀 4">
            <a:extLst>
              <a:ext uri="{FF2B5EF4-FFF2-40B4-BE49-F238E27FC236}">
                <a16:creationId xmlns:a16="http://schemas.microsoft.com/office/drawing/2014/main" id="{9EE417EA-B8EE-7143-BA3E-5D414D8AABCB}"/>
              </a:ext>
            </a:extLst>
          </p:cNvPr>
          <p:cNvSpPr>
            <a:spLocks noGrp="1"/>
          </p:cNvSpPr>
          <p:nvPr>
            <p:ph type="sldNum" sz="quarter" idx="12"/>
          </p:nvPr>
        </p:nvSpPr>
        <p:spPr>
          <a:xfrm>
            <a:off x="4431030" y="6504328"/>
            <a:ext cx="2743200" cy="295861"/>
          </a:xfrm>
        </p:spPr>
        <p:txBody>
          <a:bodyPr/>
          <a:lstStyle>
            <a:lvl1pPr algn="ctr">
              <a:defRPr sz="1000">
                <a:solidFill>
                  <a:schemeClr val="tx1"/>
                </a:solidFill>
              </a:defRPr>
            </a:lvl1pPr>
          </a:lstStyle>
          <a:p>
            <a:fld id="{83B07E9C-B188-D646-AA46-64DB2324B3BF}" type="slidenum">
              <a:rPr kumimoji="1" lang="ko-KR" altLang="en-US" smtClean="0"/>
              <a:pPr/>
              <a:t>‹#›</a:t>
            </a:fld>
            <a:endParaRPr kumimoji="1" lang="ko-KR" altLang="en-US" dirty="0"/>
          </a:p>
        </p:txBody>
      </p:sp>
      <p:cxnSp>
        <p:nvCxnSpPr>
          <p:cNvPr id="6" name="직선 연결선[R] 5">
            <a:extLst>
              <a:ext uri="{FF2B5EF4-FFF2-40B4-BE49-F238E27FC236}">
                <a16:creationId xmlns:a16="http://schemas.microsoft.com/office/drawing/2014/main" id="{B51E04B2-50B1-F345-A5F2-9019B6DE1370}"/>
              </a:ext>
            </a:extLst>
          </p:cNvPr>
          <p:cNvCxnSpPr>
            <a:cxnSpLocks/>
          </p:cNvCxnSpPr>
          <p:nvPr userDrawn="1"/>
        </p:nvCxnSpPr>
        <p:spPr>
          <a:xfrm>
            <a:off x="0" y="1030778"/>
            <a:ext cx="4903470" cy="0"/>
          </a:xfrm>
          <a:prstGeom prst="line">
            <a:avLst/>
          </a:prstGeom>
          <a:ln w="38100">
            <a:solidFill>
              <a:srgbClr val="0B2D86"/>
            </a:solidFill>
          </a:ln>
        </p:spPr>
        <p:style>
          <a:lnRef idx="1">
            <a:schemeClr val="accent1"/>
          </a:lnRef>
          <a:fillRef idx="0">
            <a:schemeClr val="accent1"/>
          </a:fillRef>
          <a:effectRef idx="0">
            <a:schemeClr val="accent1"/>
          </a:effectRef>
          <a:fontRef idx="minor">
            <a:schemeClr val="tx1"/>
          </a:fontRef>
        </p:style>
      </p:cxnSp>
      <p:sp>
        <p:nvSpPr>
          <p:cNvPr id="10" name="내용 개체 틀 2">
            <a:extLst>
              <a:ext uri="{FF2B5EF4-FFF2-40B4-BE49-F238E27FC236}">
                <a16:creationId xmlns:a16="http://schemas.microsoft.com/office/drawing/2014/main" id="{0DA7A330-B061-A746-BC91-4E9EA3E4FCC3}"/>
              </a:ext>
            </a:extLst>
          </p:cNvPr>
          <p:cNvSpPr>
            <a:spLocks noGrp="1"/>
          </p:cNvSpPr>
          <p:nvPr>
            <p:ph idx="1"/>
          </p:nvPr>
        </p:nvSpPr>
        <p:spPr>
          <a:xfrm>
            <a:off x="506896" y="1230284"/>
            <a:ext cx="11102008" cy="5090506"/>
          </a:xfrm>
        </p:spPr>
        <p:txBody>
          <a:bodyPr>
            <a:normAutofit/>
          </a:bodyPr>
          <a:lstStyle>
            <a:lvl1pPr marL="457200" indent="-457200">
              <a:lnSpc>
                <a:spcPct val="100000"/>
              </a:lnSpc>
              <a:spcBef>
                <a:spcPts val="600"/>
              </a:spcBef>
              <a:buFont typeface="Wingdings" panose="05000000000000000000" pitchFamily="2" charset="2"/>
              <a:buChar char="§"/>
              <a:defRPr sz="2000">
                <a:latin typeface="Tahoma" panose="020B0604030504040204" pitchFamily="34" charset="0"/>
                <a:cs typeface="Tahoma" panose="020B0604030504040204" pitchFamily="34" charset="0"/>
              </a:defRPr>
            </a:lvl1pPr>
            <a:lvl2pPr marL="685800" indent="-228600">
              <a:lnSpc>
                <a:spcPct val="100000"/>
              </a:lnSpc>
              <a:spcBef>
                <a:spcPts val="600"/>
              </a:spcBef>
              <a:buFontTx/>
              <a:buChar char="-"/>
              <a:defRPr sz="1800">
                <a:latin typeface="Tahoma" panose="020B0604030504040204" pitchFamily="34" charset="0"/>
                <a:cs typeface="Tahoma" panose="020B0604030504040204" pitchFamily="34" charset="0"/>
              </a:defRPr>
            </a:lvl2pPr>
            <a:lvl3pPr>
              <a:lnSpc>
                <a:spcPct val="100000"/>
              </a:lnSpc>
              <a:spcBef>
                <a:spcPts val="600"/>
              </a:spcBef>
              <a:defRPr sz="1600">
                <a:latin typeface="Tahoma" panose="020B0604030504040204" pitchFamily="34" charset="0"/>
                <a:cs typeface="Tahoma" panose="020B0604030504040204" pitchFamily="34" charset="0"/>
              </a:defRPr>
            </a:lvl3pPr>
            <a:lvl4pPr>
              <a:lnSpc>
                <a:spcPct val="100000"/>
              </a:lnSpc>
              <a:spcBef>
                <a:spcPts val="600"/>
              </a:spcBef>
              <a:defRPr sz="1400">
                <a:latin typeface="Tahoma" panose="020B0604030504040204" pitchFamily="34" charset="0"/>
                <a:cs typeface="Tahoma" panose="020B0604030504040204" pitchFamily="34" charset="0"/>
              </a:defRPr>
            </a:lvl4pPr>
            <a:lvl5pPr>
              <a:lnSpc>
                <a:spcPct val="100000"/>
              </a:lnSpc>
              <a:spcBef>
                <a:spcPts val="600"/>
              </a:spcBef>
              <a:defRPr sz="1400">
                <a:latin typeface="Tahoma" panose="020B0604030504040204" pitchFamily="34" charset="0"/>
                <a:cs typeface="Tahoma" panose="020B0604030504040204" pitchFamily="34" charset="0"/>
              </a:defRPr>
            </a:lvl5pPr>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a:p>
            <a:pPr lvl="3"/>
            <a:r>
              <a:rPr kumimoji="1" lang="ko-KR" altLang="en-US" dirty="0"/>
              <a:t>네 번째 수준</a:t>
            </a:r>
          </a:p>
          <a:p>
            <a:pPr lvl="4"/>
            <a:r>
              <a:rPr kumimoji="1" lang="ko-KR" altLang="en-US" dirty="0"/>
              <a:t>다섯 번째 수준</a:t>
            </a:r>
          </a:p>
        </p:txBody>
      </p:sp>
    </p:spTree>
    <p:extLst>
      <p:ext uri="{BB962C8B-B14F-4D97-AF65-F5344CB8AC3E}">
        <p14:creationId xmlns:p14="http://schemas.microsoft.com/office/powerpoint/2010/main" val="520051785"/>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3FAB072-4FBE-564A-8853-71D540F702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A66E07ED-FD7C-354D-96D8-4A969F641D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a:p>
            <a:pPr lvl="3"/>
            <a:r>
              <a:rPr kumimoji="1" lang="ko-KR" altLang="en-US" dirty="0"/>
              <a:t>네 번째 수준</a:t>
            </a:r>
          </a:p>
          <a:p>
            <a:pPr lvl="4"/>
            <a:r>
              <a:rPr kumimoji="1" lang="ko-KR" altLang="en-US" dirty="0"/>
              <a:t>다섯 번째 수준</a:t>
            </a:r>
          </a:p>
        </p:txBody>
      </p:sp>
      <p:sp>
        <p:nvSpPr>
          <p:cNvPr id="4" name="날짜 개체 틀 3">
            <a:extLst>
              <a:ext uri="{FF2B5EF4-FFF2-40B4-BE49-F238E27FC236}">
                <a16:creationId xmlns:a16="http://schemas.microsoft.com/office/drawing/2014/main" id="{2810B2EE-E8B5-2849-94D5-6BC97BB91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ko-KR" altLang="en-US"/>
          </a:p>
        </p:txBody>
      </p:sp>
      <p:sp>
        <p:nvSpPr>
          <p:cNvPr id="5" name="바닥글 개체 틀 4">
            <a:extLst>
              <a:ext uri="{FF2B5EF4-FFF2-40B4-BE49-F238E27FC236}">
                <a16:creationId xmlns:a16="http://schemas.microsoft.com/office/drawing/2014/main" id="{1571061E-6307-C445-AA37-12801B0B4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C34AC0DC-1CAD-A841-BD24-64B821F95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B07E9C-B188-D646-AA46-64DB2324B3BF}" type="slidenum">
              <a:rPr kumimoji="1" lang="ko-KR" altLang="en-US" smtClean="0"/>
              <a:t>‹#›</a:t>
            </a:fld>
            <a:endParaRPr kumimoji="1" lang="ko-KR" altLang="en-US"/>
          </a:p>
        </p:txBody>
      </p:sp>
      <p:pic>
        <p:nvPicPr>
          <p:cNvPr id="7" name="Picture 2" descr="https://www.dankook.ac.kr/html_repositories/images/www/kor_content/est_ui_int04.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290" y="6564648"/>
            <a:ext cx="2148840" cy="222843"/>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41180" y="6488466"/>
            <a:ext cx="2948940" cy="378697"/>
          </a:xfrm>
          <a:prstGeom prst="rect">
            <a:avLst/>
          </a:prstGeom>
        </p:spPr>
      </p:pic>
    </p:spTree>
    <p:extLst>
      <p:ext uri="{BB962C8B-B14F-4D97-AF65-F5344CB8AC3E}">
        <p14:creationId xmlns:p14="http://schemas.microsoft.com/office/powerpoint/2010/main" val="1937267478"/>
      </p:ext>
    </p:extLst>
  </p:cSld>
  <p:clrMap bg1="lt1" tx1="dk1" bg2="lt2" tx2="dk2" accent1="accent1" accent2="accent2" accent3="accent3" accent4="accent4" accent5="accent5" accent6="accent6" hlink="hlink" folHlink="folHlink"/>
  <p:sldLayoutIdLst>
    <p:sldLayoutId id="2147483660" r:id="rId1"/>
    <p:sldLayoutId id="2147483654" r:id="rId2"/>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sr-fiddle/synergy"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18A23-73B7-BA4A-9BFA-F5F94C3E0555}"/>
              </a:ext>
            </a:extLst>
          </p:cNvPr>
          <p:cNvSpPr>
            <a:spLocks noGrp="1"/>
          </p:cNvSpPr>
          <p:nvPr>
            <p:ph type="ctrTitle"/>
          </p:nvPr>
        </p:nvSpPr>
        <p:spPr>
          <a:xfrm>
            <a:off x="216395" y="2415979"/>
            <a:ext cx="11759209" cy="1414023"/>
          </a:xfrm>
        </p:spPr>
        <p:txBody>
          <a:bodyPr anchor="t"/>
          <a:lstStyle/>
          <a:p>
            <a:r>
              <a:rPr lang="en-US" altLang="ko-KR" sz="3600"/>
              <a:t>Synergy: Looking Beyond GPUs </a:t>
            </a:r>
            <a:br>
              <a:rPr lang="en-US" altLang="ko-KR" sz="3600"/>
            </a:br>
            <a:r>
              <a:rPr lang="en-US" altLang="ko-KR" sz="3600"/>
              <a:t>for DNN Scheduling on Multi-Tenant Clusters</a:t>
            </a:r>
            <a:endParaRPr lang="en-US" altLang="ko-KR" sz="3600" dirty="0"/>
          </a:p>
        </p:txBody>
      </p:sp>
      <p:sp>
        <p:nvSpPr>
          <p:cNvPr id="3" name="부제목 2">
            <a:extLst>
              <a:ext uri="{FF2B5EF4-FFF2-40B4-BE49-F238E27FC236}">
                <a16:creationId xmlns:a16="http://schemas.microsoft.com/office/drawing/2014/main" id="{4710F9D9-C627-734C-88DB-048E5508A025}"/>
              </a:ext>
            </a:extLst>
          </p:cNvPr>
          <p:cNvSpPr>
            <a:spLocks noGrp="1"/>
          </p:cNvSpPr>
          <p:nvPr>
            <p:ph type="subTitle" idx="1"/>
          </p:nvPr>
        </p:nvSpPr>
        <p:spPr>
          <a:xfrm>
            <a:off x="6096000" y="5234498"/>
            <a:ext cx="5938687" cy="973084"/>
          </a:xfrm>
        </p:spPr>
        <p:txBody>
          <a:bodyPr/>
          <a:lstStyle/>
          <a:p>
            <a:r>
              <a:rPr kumimoji="1" lang="en-US" altLang="ko-KR"/>
              <a:t>Presented by Yejin Han</a:t>
            </a:r>
          </a:p>
          <a:p>
            <a:r>
              <a:rPr kumimoji="1" lang="en-US" altLang="ko-KR"/>
              <a:t>yj0225</a:t>
            </a:r>
            <a:r>
              <a:rPr kumimoji="1" lang="en-US" altLang="ko-KR" dirty="0"/>
              <a:t>@dankook.ac.kr</a:t>
            </a:r>
            <a:endParaRPr kumimoji="1" lang="ko-KR" altLang="en-US" dirty="0"/>
          </a:p>
        </p:txBody>
      </p:sp>
      <p:sp>
        <p:nvSpPr>
          <p:cNvPr id="5" name="부제목 2">
            <a:extLst>
              <a:ext uri="{FF2B5EF4-FFF2-40B4-BE49-F238E27FC236}">
                <a16:creationId xmlns:a16="http://schemas.microsoft.com/office/drawing/2014/main" id="{6BA102A0-D562-E497-D25E-998C3DFF12B0}"/>
              </a:ext>
            </a:extLst>
          </p:cNvPr>
          <p:cNvSpPr txBox="1">
            <a:spLocks/>
          </p:cNvSpPr>
          <p:nvPr/>
        </p:nvSpPr>
        <p:spPr>
          <a:xfrm>
            <a:off x="90920" y="3934728"/>
            <a:ext cx="12101080" cy="693072"/>
          </a:xfrm>
          <a:prstGeom prst="rect">
            <a:avLst/>
          </a:prstGeom>
        </p:spPr>
        <p:txBody>
          <a:bodyPr vert="horz" lIns="91440" tIns="45720" rIns="91440" bIns="45720" rtlCol="0" anchor="ctr">
            <a:noAutofit/>
          </a:bodyPr>
          <a:lstStyle>
            <a:lvl1pPr marL="0" indent="0" algn="r" defTabSz="914400" rtl="0" eaLnBrk="1" latinLnBrk="1"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altLang="ko-KR" sz="1400" i="1">
                <a:solidFill>
                  <a:schemeClr val="bg1"/>
                </a:solidFill>
              </a:rPr>
              <a:t>Jayashree Mohan, Amar Phanishayee, and Janardhan Kulkarni, MS Research; Vijay Chidambaram, The University of Texas and VMware Research</a:t>
            </a:r>
          </a:p>
          <a:p>
            <a:pPr algn="l">
              <a:lnSpc>
                <a:spcPct val="100000"/>
              </a:lnSpc>
            </a:pPr>
            <a:r>
              <a:rPr lang="en-US" altLang="ko-KR" sz="1600" i="1">
                <a:solidFill>
                  <a:schemeClr val="bg1"/>
                </a:solidFill>
              </a:rPr>
              <a:t>USENIX OSDI‘22</a:t>
            </a:r>
            <a:endParaRPr lang="en-US" altLang="ko-KR" sz="1600" i="1" dirty="0">
              <a:solidFill>
                <a:schemeClr val="bg1"/>
              </a:solidFill>
            </a:endParaRPr>
          </a:p>
        </p:txBody>
      </p:sp>
      <p:sp>
        <p:nvSpPr>
          <p:cNvPr id="6" name="TextBox 5">
            <a:extLst>
              <a:ext uri="{FF2B5EF4-FFF2-40B4-BE49-F238E27FC236}">
                <a16:creationId xmlns:a16="http://schemas.microsoft.com/office/drawing/2014/main" id="{9F5E1FC6-6CCA-0742-0EEB-33373E8750D6}"/>
              </a:ext>
            </a:extLst>
          </p:cNvPr>
          <p:cNvSpPr txBox="1"/>
          <p:nvPr/>
        </p:nvSpPr>
        <p:spPr>
          <a:xfrm>
            <a:off x="3561009" y="5204137"/>
            <a:ext cx="6194738" cy="369332"/>
          </a:xfrm>
          <a:prstGeom prst="rect">
            <a:avLst/>
          </a:prstGeom>
          <a:noFill/>
        </p:spPr>
        <p:txBody>
          <a:bodyPr wrap="square">
            <a:spAutoFit/>
          </a:bodyPr>
          <a:lstStyle/>
          <a:p>
            <a:r>
              <a:rPr lang="ko-KR" altLang="en-US"/>
              <a:t>슬라이드 노트에 각 장별 설명이 나와있습니다</a:t>
            </a:r>
            <a:r>
              <a:rPr lang="en-US" altLang="ko-KR"/>
              <a:t>!</a:t>
            </a:r>
            <a:endParaRPr lang="ko-KR" altLang="en-US"/>
          </a:p>
        </p:txBody>
      </p:sp>
    </p:spTree>
    <p:extLst>
      <p:ext uri="{BB962C8B-B14F-4D97-AF65-F5344CB8AC3E}">
        <p14:creationId xmlns:p14="http://schemas.microsoft.com/office/powerpoint/2010/main" val="3233815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a:t>Optimistic Profiling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10</a:t>
            </a:fld>
            <a:endParaRPr kumimoji="1" lang="ko-KR" altLang="en-US" dirty="0"/>
          </a:p>
        </p:txBody>
      </p:sp>
      <p:sp>
        <p:nvSpPr>
          <p:cNvPr id="4" name="내용 개체 틀 3"/>
          <p:cNvSpPr>
            <a:spLocks noGrp="1"/>
          </p:cNvSpPr>
          <p:nvPr>
            <p:ph idx="1"/>
          </p:nvPr>
        </p:nvSpPr>
        <p:spPr/>
        <p:txBody>
          <a:bodyPr/>
          <a:lstStyle/>
          <a:p>
            <a:r>
              <a:rPr lang="en-US" altLang="ko-KR" sz="2400" dirty="0"/>
              <a:t>Resource-sensitivity matrix for combinations of CPU and memory</a:t>
            </a:r>
          </a:p>
          <a:p>
            <a:r>
              <a:rPr lang="en-US" altLang="ko-KR" sz="2400" dirty="0"/>
              <a:t>Predictable job performance to memory allocation</a:t>
            </a:r>
          </a:p>
          <a:p>
            <a:pPr lvl="1"/>
            <a:r>
              <a:rPr lang="en-US" altLang="ko-KR" sz="2200" dirty="0"/>
              <a:t>Using DNN-aware caching </a:t>
            </a:r>
            <a:r>
              <a:rPr lang="en-US" altLang="ko-KR" sz="2200" dirty="0" err="1"/>
              <a:t>MinIO</a:t>
            </a:r>
            <a:r>
              <a:rPr lang="en-US" altLang="ko-KR" sz="2200" dirty="0"/>
              <a:t> (VLDB’21)</a:t>
            </a:r>
          </a:p>
          <a:p>
            <a:pPr marL="914400" lvl="2" indent="0">
              <a:buNone/>
            </a:pPr>
            <a:endParaRPr lang="en-US" altLang="ko-KR" sz="1800" dirty="0"/>
          </a:p>
          <a:p>
            <a:pPr lvl="2"/>
            <a:endParaRPr lang="en-US" altLang="ko-KR" sz="1800" dirty="0"/>
          </a:p>
        </p:txBody>
      </p:sp>
      <p:pic>
        <p:nvPicPr>
          <p:cNvPr id="6" name="그림 5">
            <a:extLst>
              <a:ext uri="{FF2B5EF4-FFF2-40B4-BE49-F238E27FC236}">
                <a16:creationId xmlns:a16="http://schemas.microsoft.com/office/drawing/2014/main" id="{78315D36-1037-A7D2-4641-1C7ECC6326BC}"/>
              </a:ext>
            </a:extLst>
          </p:cNvPr>
          <p:cNvPicPr>
            <a:picLocks noChangeAspect="1"/>
          </p:cNvPicPr>
          <p:nvPr/>
        </p:nvPicPr>
        <p:blipFill rotWithShape="1">
          <a:blip r:embed="rId3"/>
          <a:srcRect l="1557"/>
          <a:stretch/>
        </p:blipFill>
        <p:spPr>
          <a:xfrm>
            <a:off x="473710" y="2755346"/>
            <a:ext cx="6374765" cy="3416003"/>
          </a:xfrm>
          <a:prstGeom prst="rect">
            <a:avLst/>
          </a:prstGeom>
        </p:spPr>
      </p:pic>
      <p:sp>
        <p:nvSpPr>
          <p:cNvPr id="38" name="직사각형 37">
            <a:extLst>
              <a:ext uri="{FF2B5EF4-FFF2-40B4-BE49-F238E27FC236}">
                <a16:creationId xmlns:a16="http://schemas.microsoft.com/office/drawing/2014/main" id="{4930713E-7C29-517B-0940-1E28D8C543F2}"/>
              </a:ext>
            </a:extLst>
          </p:cNvPr>
          <p:cNvSpPr/>
          <p:nvPr/>
        </p:nvSpPr>
        <p:spPr>
          <a:xfrm>
            <a:off x="2552700" y="4702276"/>
            <a:ext cx="2371725" cy="418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F412F10C-5C50-5A05-F761-2698FE491FDE}"/>
              </a:ext>
            </a:extLst>
          </p:cNvPr>
          <p:cNvSpPr txBox="1"/>
          <p:nvPr/>
        </p:nvSpPr>
        <p:spPr>
          <a:xfrm>
            <a:off x="2497572" y="4728058"/>
            <a:ext cx="2485951" cy="369332"/>
          </a:xfrm>
          <a:prstGeom prst="rect">
            <a:avLst/>
          </a:prstGeom>
          <a:noFill/>
        </p:spPr>
        <p:txBody>
          <a:bodyPr wrap="square" rtlCol="0">
            <a:spAutoFit/>
          </a:bodyPr>
          <a:lstStyle/>
          <a:p>
            <a:r>
              <a:rPr lang="en-US" altLang="ko-KR" dirty="0">
                <a:solidFill>
                  <a:schemeClr val="bg1"/>
                </a:solidFill>
                <a:latin typeface="Tahoma" panose="020B0604030504040204" pitchFamily="34" charset="0"/>
                <a:ea typeface="Tahoma" panose="020B0604030504040204" pitchFamily="34" charset="0"/>
                <a:cs typeface="Tahoma" panose="020B0604030504040204" pitchFamily="34" charset="0"/>
              </a:rPr>
              <a:t>Full memory allocation</a:t>
            </a:r>
            <a:endParaRPr lang="ko-KR" altLang="en-US" dirty="0">
              <a:solidFill>
                <a:schemeClr val="bg1"/>
              </a:solidFill>
              <a:latin typeface="Tahoma" panose="020B0604030504040204" pitchFamily="34" charset="0"/>
              <a:cs typeface="Tahoma" panose="020B0604030504040204" pitchFamily="34" charset="0"/>
            </a:endParaRPr>
          </a:p>
        </p:txBody>
      </p:sp>
      <p:pic>
        <p:nvPicPr>
          <p:cNvPr id="41" name="그림 40">
            <a:extLst>
              <a:ext uri="{FF2B5EF4-FFF2-40B4-BE49-F238E27FC236}">
                <a16:creationId xmlns:a16="http://schemas.microsoft.com/office/drawing/2014/main" id="{C577D4BB-5D78-3EC0-E3A0-5C76D1B571D5}"/>
              </a:ext>
            </a:extLst>
          </p:cNvPr>
          <p:cNvPicPr>
            <a:picLocks noChangeAspect="1"/>
          </p:cNvPicPr>
          <p:nvPr/>
        </p:nvPicPr>
        <p:blipFill>
          <a:blip r:embed="rId4"/>
          <a:stretch>
            <a:fillRect/>
          </a:stretch>
        </p:blipFill>
        <p:spPr>
          <a:xfrm>
            <a:off x="7751515" y="2844930"/>
            <a:ext cx="3231334" cy="2818090"/>
          </a:xfrm>
          <a:prstGeom prst="rect">
            <a:avLst/>
          </a:prstGeom>
        </p:spPr>
      </p:pic>
      <p:pic>
        <p:nvPicPr>
          <p:cNvPr id="8" name="Picture 7">
            <a:extLst>
              <a:ext uri="{FF2B5EF4-FFF2-40B4-BE49-F238E27FC236}">
                <a16:creationId xmlns:a16="http://schemas.microsoft.com/office/drawing/2014/main" id="{30A2D3B4-3B93-3F35-E67A-56789E51DCBA}"/>
              </a:ext>
            </a:extLst>
          </p:cNvPr>
          <p:cNvPicPr>
            <a:picLocks noChangeAspect="1"/>
          </p:cNvPicPr>
          <p:nvPr/>
        </p:nvPicPr>
        <p:blipFill>
          <a:blip r:embed="rId5"/>
          <a:stretch>
            <a:fillRect/>
          </a:stretch>
        </p:blipFill>
        <p:spPr>
          <a:xfrm>
            <a:off x="7481775" y="5753136"/>
            <a:ext cx="3973346" cy="357253"/>
          </a:xfrm>
          <a:prstGeom prst="rect">
            <a:avLst/>
          </a:prstGeom>
        </p:spPr>
      </p:pic>
      <p:sp>
        <p:nvSpPr>
          <p:cNvPr id="9" name="TextBox 8">
            <a:extLst>
              <a:ext uri="{FF2B5EF4-FFF2-40B4-BE49-F238E27FC236}">
                <a16:creationId xmlns:a16="http://schemas.microsoft.com/office/drawing/2014/main" id="{EBA139B1-7545-7967-D4F8-8F1A8545D6FB}"/>
              </a:ext>
            </a:extLst>
          </p:cNvPr>
          <p:cNvSpPr txBox="1"/>
          <p:nvPr/>
        </p:nvSpPr>
        <p:spPr>
          <a:xfrm>
            <a:off x="8663846" y="2611694"/>
            <a:ext cx="1957163" cy="307777"/>
          </a:xfrm>
          <a:prstGeom prst="rect">
            <a:avLst/>
          </a:prstGeom>
          <a:noFill/>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*8-GPU ResNet18 job</a:t>
            </a:r>
          </a:p>
        </p:txBody>
      </p:sp>
    </p:spTree>
    <p:extLst>
      <p:ext uri="{BB962C8B-B14F-4D97-AF65-F5344CB8AC3E}">
        <p14:creationId xmlns:p14="http://schemas.microsoft.com/office/powerpoint/2010/main" val="3163207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a:t>Optimistic Profiling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11</a:t>
            </a:fld>
            <a:endParaRPr kumimoji="1" lang="ko-KR" altLang="en-US" dirty="0"/>
          </a:p>
        </p:txBody>
      </p:sp>
      <p:sp>
        <p:nvSpPr>
          <p:cNvPr id="4" name="내용 개체 틀 3"/>
          <p:cNvSpPr>
            <a:spLocks noGrp="1"/>
          </p:cNvSpPr>
          <p:nvPr>
            <p:ph idx="1"/>
          </p:nvPr>
        </p:nvSpPr>
        <p:spPr/>
        <p:txBody>
          <a:bodyPr/>
          <a:lstStyle/>
          <a:p>
            <a:r>
              <a:rPr lang="en-US" altLang="ko-KR" sz="2400" dirty="0"/>
              <a:t>Pick the minimum value of (CPU + memory) that saturates max throughput</a:t>
            </a:r>
          </a:p>
          <a:p>
            <a:pPr marL="457200" lvl="1" indent="0">
              <a:buNone/>
            </a:pPr>
            <a:endParaRPr lang="en-US" altLang="ko-KR" sz="2000" dirty="0"/>
          </a:p>
          <a:p>
            <a:pPr lvl="1"/>
            <a:endParaRPr lang="en-US" altLang="ko-KR" sz="2000" dirty="0"/>
          </a:p>
        </p:txBody>
      </p:sp>
      <p:graphicFrame>
        <p:nvGraphicFramePr>
          <p:cNvPr id="13" name="표 13">
            <a:extLst>
              <a:ext uri="{FF2B5EF4-FFF2-40B4-BE49-F238E27FC236}">
                <a16:creationId xmlns:a16="http://schemas.microsoft.com/office/drawing/2014/main" id="{06D4C546-0C4C-D231-4585-F5F45B2D7480}"/>
              </a:ext>
            </a:extLst>
          </p:cNvPr>
          <p:cNvGraphicFramePr>
            <a:graphicFrameLocks noGrp="1"/>
          </p:cNvGraphicFramePr>
          <p:nvPr>
            <p:extLst>
              <p:ext uri="{D42A27DB-BD31-4B8C-83A1-F6EECF244321}">
                <p14:modId xmlns:p14="http://schemas.microsoft.com/office/powerpoint/2010/main" val="1495540402"/>
              </p:ext>
            </p:extLst>
          </p:nvPr>
        </p:nvGraphicFramePr>
        <p:xfrm>
          <a:off x="2409021" y="3360473"/>
          <a:ext cx="2354808" cy="1828800"/>
        </p:xfrm>
        <a:graphic>
          <a:graphicData uri="http://schemas.openxmlformats.org/drawingml/2006/table">
            <a:tbl>
              <a:tblPr firstRow="1" bandRow="1">
                <a:tableStyleId>{5940675A-B579-460E-94D1-54222C63F5DA}</a:tableStyleId>
              </a:tblPr>
              <a:tblGrid>
                <a:gridCol w="392468">
                  <a:extLst>
                    <a:ext uri="{9D8B030D-6E8A-4147-A177-3AD203B41FA5}">
                      <a16:colId xmlns:a16="http://schemas.microsoft.com/office/drawing/2014/main" val="3076977579"/>
                    </a:ext>
                  </a:extLst>
                </a:gridCol>
                <a:gridCol w="392468">
                  <a:extLst>
                    <a:ext uri="{9D8B030D-6E8A-4147-A177-3AD203B41FA5}">
                      <a16:colId xmlns:a16="http://schemas.microsoft.com/office/drawing/2014/main" val="4140877226"/>
                    </a:ext>
                  </a:extLst>
                </a:gridCol>
                <a:gridCol w="392468">
                  <a:extLst>
                    <a:ext uri="{9D8B030D-6E8A-4147-A177-3AD203B41FA5}">
                      <a16:colId xmlns:a16="http://schemas.microsoft.com/office/drawing/2014/main" val="4105255469"/>
                    </a:ext>
                  </a:extLst>
                </a:gridCol>
                <a:gridCol w="392468">
                  <a:extLst>
                    <a:ext uri="{9D8B030D-6E8A-4147-A177-3AD203B41FA5}">
                      <a16:colId xmlns:a16="http://schemas.microsoft.com/office/drawing/2014/main" val="3492119675"/>
                    </a:ext>
                  </a:extLst>
                </a:gridCol>
                <a:gridCol w="392468">
                  <a:extLst>
                    <a:ext uri="{9D8B030D-6E8A-4147-A177-3AD203B41FA5}">
                      <a16:colId xmlns:a16="http://schemas.microsoft.com/office/drawing/2014/main" val="1391691721"/>
                    </a:ext>
                  </a:extLst>
                </a:gridCol>
                <a:gridCol w="392468">
                  <a:extLst>
                    <a:ext uri="{9D8B030D-6E8A-4147-A177-3AD203B41FA5}">
                      <a16:colId xmlns:a16="http://schemas.microsoft.com/office/drawing/2014/main" val="3915031381"/>
                    </a:ext>
                  </a:extLst>
                </a:gridCol>
              </a:tblGrid>
              <a:tr h="339756">
                <a:tc>
                  <a:txBody>
                    <a:bodyPr/>
                    <a:lstStyle/>
                    <a:p>
                      <a:pPr latinLnBrk="1"/>
                      <a:endParaRPr lang="ko-KR" altLang="en-US"/>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latinLnBrk="1"/>
                      <a:endParaRPr lang="ko-KR" altLang="en-US"/>
                    </a:p>
                  </a:txBody>
                  <a:tcPr>
                    <a:lnT w="38100" cap="flat" cmpd="sng" algn="ctr">
                      <a:solidFill>
                        <a:schemeClr val="tx1"/>
                      </a:solidFill>
                      <a:prstDash val="solid"/>
                      <a:round/>
                      <a:headEnd type="none" w="med" len="med"/>
                      <a:tailEnd type="none" w="med" len="med"/>
                    </a:lnT>
                    <a:solidFill>
                      <a:schemeClr val="bg1">
                        <a:lumMod val="95000"/>
                      </a:schemeClr>
                    </a:solidFill>
                  </a:tcPr>
                </a:tc>
                <a:tc>
                  <a:txBody>
                    <a:bodyPr/>
                    <a:lstStyle/>
                    <a:p>
                      <a:pPr latinLnBrk="1"/>
                      <a:endParaRPr lang="ko-KR" altLang="en-US"/>
                    </a:p>
                  </a:txBody>
                  <a:tcPr>
                    <a:lnT w="38100" cap="flat" cmpd="sng" algn="ctr">
                      <a:solidFill>
                        <a:schemeClr val="tx1"/>
                      </a:solidFill>
                      <a:prstDash val="solid"/>
                      <a:round/>
                      <a:headEnd type="none" w="med" len="med"/>
                      <a:tailEnd type="none" w="med" len="med"/>
                    </a:lnT>
                    <a:solidFill>
                      <a:schemeClr val="bg1">
                        <a:lumMod val="75000"/>
                      </a:schemeClr>
                    </a:solidFill>
                  </a:tcPr>
                </a:tc>
                <a:tc>
                  <a:txBody>
                    <a:bodyPr/>
                    <a:lstStyle/>
                    <a:p>
                      <a:pPr latinLnBrk="1"/>
                      <a:endParaRPr lang="ko-KR" altLang="en-US"/>
                    </a:p>
                  </a:txBody>
                  <a:tcPr>
                    <a:lnT w="38100" cap="flat" cmpd="sng" algn="ctr">
                      <a:solidFill>
                        <a:schemeClr val="tx1"/>
                      </a:solidFill>
                      <a:prstDash val="solid"/>
                      <a:round/>
                      <a:headEnd type="none" w="med" len="med"/>
                      <a:tailEnd type="none" w="med" len="med"/>
                    </a:lnT>
                    <a:solidFill>
                      <a:schemeClr val="bg1">
                        <a:lumMod val="75000"/>
                      </a:schemeClr>
                    </a:solidFill>
                  </a:tcPr>
                </a:tc>
                <a:tc>
                  <a:txBody>
                    <a:bodyPr/>
                    <a:lstStyle/>
                    <a:p>
                      <a:pPr latinLnBrk="1"/>
                      <a:endParaRPr lang="ko-KR" altLang="en-US"/>
                    </a:p>
                  </a:txBody>
                  <a:tcPr>
                    <a:lnT w="38100" cap="flat" cmpd="sng" algn="ctr">
                      <a:solidFill>
                        <a:schemeClr val="tx1"/>
                      </a:solidFill>
                      <a:prstDash val="solid"/>
                      <a:round/>
                      <a:headEnd type="none" w="med" len="med"/>
                      <a:tailEnd type="none" w="med" len="med"/>
                    </a:lnT>
                    <a:solidFill>
                      <a:schemeClr val="bg1">
                        <a:lumMod val="75000"/>
                      </a:schemeClr>
                    </a:solidFill>
                  </a:tcPr>
                </a:tc>
                <a:tc>
                  <a:txBody>
                    <a:bodyPr/>
                    <a:lstStyle/>
                    <a:p>
                      <a:pPr latinLnBrk="1"/>
                      <a:endParaRPr lang="ko-KR" altLang="en-US"/>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bg1">
                        <a:lumMod val="75000"/>
                      </a:schemeClr>
                    </a:solidFill>
                  </a:tcPr>
                </a:tc>
                <a:extLst>
                  <a:ext uri="{0D108BD9-81ED-4DB2-BD59-A6C34878D82A}">
                    <a16:rowId xmlns:a16="http://schemas.microsoft.com/office/drawing/2014/main" val="2853204983"/>
                  </a:ext>
                </a:extLst>
              </a:tr>
              <a:tr h="339756">
                <a:tc>
                  <a:txBody>
                    <a:bodyPr/>
                    <a:lstStyle/>
                    <a:p>
                      <a:pPr latinLnBrk="1"/>
                      <a:endParaRPr lang="ko-KR" altLang="en-US"/>
                    </a:p>
                  </a:txBody>
                  <a:tcPr>
                    <a:lnL w="38100" cap="flat" cmpd="sng" algn="ctr">
                      <a:solidFill>
                        <a:schemeClr val="tx1"/>
                      </a:solidFill>
                      <a:prstDash val="solid"/>
                      <a:round/>
                      <a:headEnd type="none" w="med" len="med"/>
                      <a:tailEnd type="none" w="med" len="med"/>
                    </a:lnL>
                  </a:tcPr>
                </a:tc>
                <a:tc>
                  <a:txBody>
                    <a:bodyPr/>
                    <a:lstStyle/>
                    <a:p>
                      <a:pPr latinLnBrk="1"/>
                      <a:endParaRPr lang="ko-KR" altLang="en-US"/>
                    </a:p>
                  </a:txBody>
                  <a:tcPr>
                    <a:solidFill>
                      <a:schemeClr val="bg1">
                        <a:lumMod val="95000"/>
                      </a:schemeClr>
                    </a:solidFill>
                  </a:tcPr>
                </a:tc>
                <a:tc>
                  <a:txBody>
                    <a:bodyPr/>
                    <a:lstStyle/>
                    <a:p>
                      <a:pPr latinLnBrk="1"/>
                      <a:endParaRPr lang="ko-KR" altLang="en-US"/>
                    </a:p>
                  </a:txBody>
                  <a:tcPr>
                    <a:solidFill>
                      <a:schemeClr val="bg1">
                        <a:lumMod val="75000"/>
                      </a:schemeClr>
                    </a:solidFill>
                  </a:tcPr>
                </a:tc>
                <a:tc>
                  <a:txBody>
                    <a:bodyPr/>
                    <a:lstStyle/>
                    <a:p>
                      <a:pPr latinLnBrk="1"/>
                      <a:endParaRPr lang="ko-KR" altLang="en-US"/>
                    </a:p>
                  </a:txBody>
                  <a:tcPr>
                    <a:solidFill>
                      <a:schemeClr val="bg1">
                        <a:lumMod val="75000"/>
                      </a:schemeClr>
                    </a:solidFill>
                  </a:tcPr>
                </a:tc>
                <a:tc>
                  <a:txBody>
                    <a:bodyPr/>
                    <a:lstStyle/>
                    <a:p>
                      <a:pPr latinLnBrk="1"/>
                      <a:endParaRPr lang="ko-KR" altLang="en-US"/>
                    </a:p>
                  </a:txBody>
                  <a:tcPr>
                    <a:solidFill>
                      <a:schemeClr val="bg1">
                        <a:lumMod val="75000"/>
                      </a:schemeClr>
                    </a:solidFill>
                  </a:tcPr>
                </a:tc>
                <a:tc>
                  <a:txBody>
                    <a:bodyPr/>
                    <a:lstStyle/>
                    <a:p>
                      <a:pPr latinLnBrk="1"/>
                      <a:endParaRPr lang="ko-KR" altLang="en-US"/>
                    </a:p>
                  </a:txBody>
                  <a:tcPr>
                    <a:lnR w="38100" cap="flat" cmpd="sng" algn="ctr">
                      <a:solidFill>
                        <a:schemeClr val="tx1"/>
                      </a:solidFill>
                      <a:prstDash val="solid"/>
                      <a:round/>
                      <a:headEnd type="none" w="med" len="med"/>
                      <a:tailEnd type="none" w="med" len="med"/>
                    </a:lnR>
                    <a:solidFill>
                      <a:schemeClr val="bg1">
                        <a:lumMod val="75000"/>
                      </a:schemeClr>
                    </a:solidFill>
                  </a:tcPr>
                </a:tc>
                <a:extLst>
                  <a:ext uri="{0D108BD9-81ED-4DB2-BD59-A6C34878D82A}">
                    <a16:rowId xmlns:a16="http://schemas.microsoft.com/office/drawing/2014/main" val="3340174606"/>
                  </a:ext>
                </a:extLst>
              </a:tr>
              <a:tr h="339756">
                <a:tc>
                  <a:txBody>
                    <a:bodyPr/>
                    <a:lstStyle/>
                    <a:p>
                      <a:pPr latinLnBrk="1"/>
                      <a:endParaRPr lang="ko-KR" altLang="en-US"/>
                    </a:p>
                  </a:txBody>
                  <a:tcPr>
                    <a:lnL w="38100" cap="flat" cmpd="sng" algn="ctr">
                      <a:solidFill>
                        <a:schemeClr val="tx1"/>
                      </a:solidFill>
                      <a:prstDash val="solid"/>
                      <a:round/>
                      <a:headEnd type="none" w="med" len="med"/>
                      <a:tailEnd type="none" w="med" len="med"/>
                    </a:lnL>
                  </a:tcPr>
                </a:tc>
                <a:tc>
                  <a:txBody>
                    <a:bodyPr/>
                    <a:lstStyle/>
                    <a:p>
                      <a:pPr latinLnBrk="1"/>
                      <a:endParaRPr lang="ko-KR" altLang="en-US"/>
                    </a:p>
                  </a:txBody>
                  <a:tcPr>
                    <a:solidFill>
                      <a:schemeClr val="bg1">
                        <a:lumMod val="95000"/>
                      </a:schemeClr>
                    </a:solidFill>
                  </a:tcPr>
                </a:tc>
                <a:tc>
                  <a:txBody>
                    <a:bodyPr/>
                    <a:lstStyle/>
                    <a:p>
                      <a:pPr latinLnBrk="1"/>
                      <a:endParaRPr lang="ko-KR" altLang="en-US"/>
                    </a:p>
                  </a:txBody>
                  <a:tcPr>
                    <a:solidFill>
                      <a:schemeClr val="bg1">
                        <a:lumMod val="75000"/>
                      </a:schemeClr>
                    </a:solidFill>
                  </a:tcPr>
                </a:tc>
                <a:tc>
                  <a:txBody>
                    <a:bodyPr/>
                    <a:lstStyle/>
                    <a:p>
                      <a:pPr latinLnBrk="1"/>
                      <a:endParaRPr lang="ko-KR" altLang="en-US"/>
                    </a:p>
                  </a:txBody>
                  <a:tcPr>
                    <a:solidFill>
                      <a:schemeClr val="bg1">
                        <a:lumMod val="50000"/>
                      </a:schemeClr>
                    </a:solidFill>
                  </a:tcPr>
                </a:tc>
                <a:tc>
                  <a:txBody>
                    <a:bodyPr/>
                    <a:lstStyle/>
                    <a:p>
                      <a:pPr latinLnBrk="1"/>
                      <a:endParaRPr lang="ko-KR" altLang="en-US"/>
                    </a:p>
                  </a:txBody>
                  <a:tcPr>
                    <a:solidFill>
                      <a:schemeClr val="bg1">
                        <a:lumMod val="50000"/>
                      </a:schemeClr>
                    </a:solidFill>
                  </a:tcPr>
                </a:tc>
                <a:tc>
                  <a:txBody>
                    <a:bodyPr/>
                    <a:lstStyle/>
                    <a:p>
                      <a:pPr latinLnBrk="1"/>
                      <a:endParaRPr lang="ko-KR" altLang="en-US"/>
                    </a:p>
                  </a:txBody>
                  <a:tcPr>
                    <a:lnR w="38100" cap="flat" cmpd="sng" algn="ctr">
                      <a:solidFill>
                        <a:schemeClr val="tx1"/>
                      </a:solidFill>
                      <a:prstDash val="solid"/>
                      <a:round/>
                      <a:headEnd type="none" w="med" len="med"/>
                      <a:tailEnd type="none" w="med" len="med"/>
                    </a:lnR>
                    <a:solidFill>
                      <a:schemeClr val="bg1">
                        <a:lumMod val="50000"/>
                      </a:schemeClr>
                    </a:solidFill>
                  </a:tcPr>
                </a:tc>
                <a:extLst>
                  <a:ext uri="{0D108BD9-81ED-4DB2-BD59-A6C34878D82A}">
                    <a16:rowId xmlns:a16="http://schemas.microsoft.com/office/drawing/2014/main" val="4086850894"/>
                  </a:ext>
                </a:extLst>
              </a:tr>
              <a:tr h="339756">
                <a:tc>
                  <a:txBody>
                    <a:bodyPr/>
                    <a:lstStyle/>
                    <a:p>
                      <a:pPr latinLnBrk="1"/>
                      <a:endParaRPr lang="ko-KR" altLang="en-US"/>
                    </a:p>
                  </a:txBody>
                  <a:tcPr>
                    <a:lnL w="38100" cap="flat" cmpd="sng" algn="ctr">
                      <a:solidFill>
                        <a:schemeClr val="tx1"/>
                      </a:solidFill>
                      <a:prstDash val="solid"/>
                      <a:round/>
                      <a:headEnd type="none" w="med" len="med"/>
                      <a:tailEnd type="none" w="med" len="med"/>
                    </a:lnL>
                  </a:tcPr>
                </a:tc>
                <a:tc>
                  <a:txBody>
                    <a:bodyPr/>
                    <a:lstStyle/>
                    <a:p>
                      <a:pPr latinLnBrk="1"/>
                      <a:endParaRPr lang="ko-KR" altLang="en-US"/>
                    </a:p>
                  </a:txBody>
                  <a:tcPr>
                    <a:solidFill>
                      <a:schemeClr val="bg1">
                        <a:lumMod val="95000"/>
                      </a:schemeClr>
                    </a:solidFill>
                  </a:tcPr>
                </a:tc>
                <a:tc>
                  <a:txBody>
                    <a:bodyPr/>
                    <a:lstStyle/>
                    <a:p>
                      <a:pPr latinLnBrk="1"/>
                      <a:endParaRPr lang="ko-KR" altLang="en-US"/>
                    </a:p>
                  </a:txBody>
                  <a:tcPr>
                    <a:solidFill>
                      <a:schemeClr val="bg1">
                        <a:lumMod val="50000"/>
                      </a:schemeClr>
                    </a:solidFill>
                  </a:tcPr>
                </a:tc>
                <a:tc>
                  <a:txBody>
                    <a:bodyPr/>
                    <a:lstStyle/>
                    <a:p>
                      <a:pPr latinLnBrk="1"/>
                      <a:endParaRPr lang="ko-KR" altLang="en-US"/>
                    </a:p>
                  </a:txBody>
                  <a:tcPr>
                    <a:solidFill>
                      <a:schemeClr val="bg1">
                        <a:lumMod val="50000"/>
                      </a:schemeClr>
                    </a:solidFill>
                  </a:tcPr>
                </a:tc>
                <a:tc>
                  <a:txBody>
                    <a:bodyPr/>
                    <a:lstStyle/>
                    <a:p>
                      <a:pPr latinLnBrk="1"/>
                      <a:endParaRPr lang="ko-KR" altLang="en-US"/>
                    </a:p>
                  </a:txBody>
                  <a:tcPr>
                    <a:solidFill>
                      <a:schemeClr val="bg2">
                        <a:lumMod val="25000"/>
                      </a:schemeClr>
                    </a:solidFill>
                  </a:tcPr>
                </a:tc>
                <a:tc>
                  <a:txBody>
                    <a:bodyPr/>
                    <a:lstStyle/>
                    <a:p>
                      <a:pPr latinLnBrk="1"/>
                      <a:endParaRPr lang="ko-KR" altLang="en-US"/>
                    </a:p>
                  </a:txBody>
                  <a:tcPr>
                    <a:lnR w="38100" cap="flat" cmpd="sng" algn="ctr">
                      <a:solidFill>
                        <a:schemeClr val="tx1"/>
                      </a:solidFill>
                      <a:prstDash val="solid"/>
                      <a:round/>
                      <a:headEnd type="none" w="med" len="med"/>
                      <a:tailEnd type="none" w="med" len="med"/>
                    </a:lnR>
                    <a:solidFill>
                      <a:schemeClr val="bg2">
                        <a:lumMod val="25000"/>
                      </a:schemeClr>
                    </a:solidFill>
                  </a:tcPr>
                </a:tc>
                <a:extLst>
                  <a:ext uri="{0D108BD9-81ED-4DB2-BD59-A6C34878D82A}">
                    <a16:rowId xmlns:a16="http://schemas.microsoft.com/office/drawing/2014/main" val="1106266058"/>
                  </a:ext>
                </a:extLst>
              </a:tr>
              <a:tr h="339756">
                <a:tc>
                  <a:txBody>
                    <a:bodyPr/>
                    <a:lstStyle/>
                    <a:p>
                      <a:pPr latinLnBrk="1"/>
                      <a:endParaRPr lang="ko-KR" altLang="en-US"/>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latinLnBrk="1"/>
                      <a:endParaRPr lang="ko-KR" altLang="en-US"/>
                    </a:p>
                  </a:txBody>
                  <a:tcPr>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a:p>
                  </a:txBody>
                  <a:tcPr>
                    <a:lnB w="3810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a:p>
                  </a:txBody>
                  <a:tcPr>
                    <a:lnB w="3810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a:p>
                  </a:txBody>
                  <a:tcPr>
                    <a:lnB w="38100" cap="flat" cmpd="sng" algn="ctr">
                      <a:solidFill>
                        <a:schemeClr val="tx1"/>
                      </a:solidFill>
                      <a:prstDash val="solid"/>
                      <a:round/>
                      <a:headEnd type="none" w="med" len="med"/>
                      <a:tailEnd type="none" w="med" len="med"/>
                    </a:lnB>
                    <a:solidFill>
                      <a:schemeClr val="bg2">
                        <a:lumMod val="25000"/>
                      </a:schemeClr>
                    </a:solidFill>
                  </a:tcPr>
                </a:tc>
                <a:tc>
                  <a:txBody>
                    <a:bodyPr/>
                    <a:lstStyle/>
                    <a:p>
                      <a:pPr latinLnBrk="1"/>
                      <a:endParaRPr lang="ko-KR" altLang="en-US"/>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val="555825777"/>
                  </a:ext>
                </a:extLst>
              </a:tr>
            </a:tbl>
          </a:graphicData>
        </a:graphic>
      </p:graphicFrame>
      <p:sp>
        <p:nvSpPr>
          <p:cNvPr id="14" name="타원 13">
            <a:extLst>
              <a:ext uri="{FF2B5EF4-FFF2-40B4-BE49-F238E27FC236}">
                <a16:creationId xmlns:a16="http://schemas.microsoft.com/office/drawing/2014/main" id="{93306442-5375-A108-1791-784DC18D7B05}"/>
              </a:ext>
            </a:extLst>
          </p:cNvPr>
          <p:cNvSpPr/>
          <p:nvPr/>
        </p:nvSpPr>
        <p:spPr>
          <a:xfrm>
            <a:off x="3852035" y="4354883"/>
            <a:ext cx="613458" cy="567160"/>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F7E5FA6F-47CD-489D-54BB-C56023D8E9F8}"/>
              </a:ext>
            </a:extLst>
          </p:cNvPr>
          <p:cNvSpPr txBox="1"/>
          <p:nvPr/>
        </p:nvSpPr>
        <p:spPr>
          <a:xfrm>
            <a:off x="2451498" y="2944508"/>
            <a:ext cx="2485951" cy="369332"/>
          </a:xfrm>
          <a:prstGeom prst="rect">
            <a:avLst/>
          </a:prstGeom>
          <a:noFill/>
        </p:spPr>
        <p:txBody>
          <a:bodyPr wrap="square" rtlCol="0">
            <a:spAutoFit/>
          </a:bodyPr>
          <a:lstStyle/>
          <a:p>
            <a:r>
              <a:rPr lang="en-US" altLang="ko-KR">
                <a:latin typeface="Tahoma" panose="020B0604030504040204" pitchFamily="34" charset="0"/>
                <a:ea typeface="Tahoma" panose="020B0604030504040204" pitchFamily="34" charset="0"/>
                <a:cs typeface="Tahoma" panose="020B0604030504040204" pitchFamily="34" charset="0"/>
              </a:rPr>
              <a:t>1    2  </a:t>
            </a:r>
            <a:r>
              <a:rPr lang="en-US" altLang="ko-KR" sz="1600">
                <a:latin typeface="Tahoma" panose="020B0604030504040204" pitchFamily="34" charset="0"/>
                <a:ea typeface="Tahoma" panose="020B0604030504040204" pitchFamily="34" charset="0"/>
                <a:cs typeface="Tahoma" panose="020B0604030504040204" pitchFamily="34" charset="0"/>
              </a:rPr>
              <a:t>  </a:t>
            </a:r>
            <a:r>
              <a:rPr lang="en-US" altLang="ko-KR">
                <a:latin typeface="Tahoma" panose="020B0604030504040204" pitchFamily="34" charset="0"/>
                <a:ea typeface="Tahoma" panose="020B0604030504040204" pitchFamily="34" charset="0"/>
                <a:cs typeface="Tahoma" panose="020B0604030504040204" pitchFamily="34" charset="0"/>
              </a:rPr>
              <a:t>3  </a:t>
            </a:r>
            <a:r>
              <a:rPr lang="en-US" altLang="ko-KR" sz="1200">
                <a:latin typeface="Tahoma" panose="020B0604030504040204" pitchFamily="34" charset="0"/>
                <a:ea typeface="Tahoma" panose="020B0604030504040204" pitchFamily="34" charset="0"/>
                <a:cs typeface="Tahoma" panose="020B0604030504040204" pitchFamily="34" charset="0"/>
              </a:rPr>
              <a:t>   </a:t>
            </a:r>
            <a:r>
              <a:rPr lang="en-US" altLang="ko-KR">
                <a:latin typeface="Tahoma" panose="020B0604030504040204" pitchFamily="34" charset="0"/>
                <a:ea typeface="Tahoma" panose="020B0604030504040204" pitchFamily="34" charset="0"/>
                <a:cs typeface="Tahoma" panose="020B0604030504040204" pitchFamily="34" charset="0"/>
              </a:rPr>
              <a:t>6 </a:t>
            </a:r>
            <a:r>
              <a:rPr lang="en-US" altLang="ko-KR" sz="1000">
                <a:latin typeface="Tahoma" panose="020B0604030504040204" pitchFamily="34" charset="0"/>
                <a:ea typeface="Tahoma" panose="020B0604030504040204" pitchFamily="34" charset="0"/>
                <a:cs typeface="Tahoma" panose="020B0604030504040204" pitchFamily="34" charset="0"/>
              </a:rPr>
              <a:t>  </a:t>
            </a:r>
            <a:r>
              <a:rPr lang="en-US" altLang="ko-KR">
                <a:latin typeface="Tahoma" panose="020B0604030504040204" pitchFamily="34" charset="0"/>
                <a:ea typeface="Tahoma" panose="020B0604030504040204" pitchFamily="34" charset="0"/>
                <a:cs typeface="Tahoma" panose="020B0604030504040204" pitchFamily="34" charset="0"/>
              </a:rPr>
              <a:t>12 </a:t>
            </a:r>
            <a:r>
              <a:rPr lang="en-US" altLang="ko-KR" sz="800">
                <a:latin typeface="Tahoma" panose="020B0604030504040204" pitchFamily="34" charset="0"/>
                <a:ea typeface="Tahoma" panose="020B0604030504040204" pitchFamily="34" charset="0"/>
                <a:cs typeface="Tahoma" panose="020B0604030504040204" pitchFamily="34" charset="0"/>
              </a:rPr>
              <a:t>  </a:t>
            </a:r>
            <a:r>
              <a:rPr lang="en-US" altLang="ko-KR">
                <a:latin typeface="Tahoma" panose="020B0604030504040204" pitchFamily="34" charset="0"/>
                <a:ea typeface="Tahoma" panose="020B0604030504040204" pitchFamily="34" charset="0"/>
                <a:cs typeface="Tahoma" panose="020B0604030504040204" pitchFamily="34" charset="0"/>
              </a:rPr>
              <a:t>24</a:t>
            </a:r>
            <a:endParaRPr lang="ko-KR" altLang="en-US">
              <a:latin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ABC3898F-3505-C212-75BB-98DD5FB79993}"/>
              </a:ext>
            </a:extLst>
          </p:cNvPr>
          <p:cNvSpPr txBox="1"/>
          <p:nvPr/>
        </p:nvSpPr>
        <p:spPr>
          <a:xfrm>
            <a:off x="621499" y="3467791"/>
            <a:ext cx="1142898" cy="1477328"/>
          </a:xfrm>
          <a:prstGeom prst="rect">
            <a:avLst/>
          </a:prstGeom>
          <a:noFill/>
        </p:spPr>
        <p:txBody>
          <a:bodyPr wrap="square" rtlCol="0">
            <a:spAutoFit/>
          </a:bodyPr>
          <a:lstStyle/>
          <a:p>
            <a:pPr algn="ctr"/>
            <a:r>
              <a:rPr lang="en-US" altLang="ko-KR">
                <a:latin typeface="Tahoma" panose="020B0604030504040204" pitchFamily="34" charset="0"/>
                <a:ea typeface="Tahoma" panose="020B0604030504040204" pitchFamily="34" charset="0"/>
                <a:cs typeface="Tahoma" panose="020B0604030504040204" pitchFamily="34" charset="0"/>
              </a:rPr>
              <a:t>Memory</a:t>
            </a:r>
          </a:p>
          <a:p>
            <a:pPr algn="ctr"/>
            <a:r>
              <a:rPr lang="en-US" altLang="ko-KR">
                <a:latin typeface="Tahoma" panose="020B0604030504040204" pitchFamily="34" charset="0"/>
                <a:ea typeface="Tahoma" panose="020B0604030504040204" pitchFamily="34" charset="0"/>
                <a:cs typeface="Tahoma" panose="020B0604030504040204" pitchFamily="34" charset="0"/>
              </a:rPr>
              <a:t>allocated</a:t>
            </a:r>
          </a:p>
          <a:p>
            <a:pPr algn="ctr"/>
            <a:r>
              <a:rPr lang="en-US" altLang="ko-KR">
                <a:latin typeface="Tahoma" panose="020B0604030504040204" pitchFamily="34" charset="0"/>
                <a:ea typeface="Tahoma" panose="020B0604030504040204" pitchFamily="34" charset="0"/>
                <a:cs typeface="Tahoma" panose="020B0604030504040204" pitchFamily="34" charset="0"/>
              </a:rPr>
              <a:t>(as % of</a:t>
            </a:r>
          </a:p>
          <a:p>
            <a:pPr algn="ctr"/>
            <a:r>
              <a:rPr lang="en-US" altLang="ko-KR">
                <a:latin typeface="Tahoma" panose="020B0604030504040204" pitchFamily="34" charset="0"/>
                <a:ea typeface="Tahoma" panose="020B0604030504040204" pitchFamily="34" charset="0"/>
                <a:cs typeface="Tahoma" panose="020B0604030504040204" pitchFamily="34" charset="0"/>
              </a:rPr>
              <a:t>dataset</a:t>
            </a:r>
          </a:p>
          <a:p>
            <a:pPr algn="ctr"/>
            <a:r>
              <a:rPr lang="en-US" altLang="ko-KR">
                <a:latin typeface="Tahoma" panose="020B0604030504040204" pitchFamily="34" charset="0"/>
                <a:ea typeface="Tahoma" panose="020B0604030504040204" pitchFamily="34" charset="0"/>
                <a:cs typeface="Tahoma" panose="020B0604030504040204" pitchFamily="34" charset="0"/>
              </a:rPr>
              <a:t>cached)</a:t>
            </a:r>
            <a:endParaRPr lang="ko-KR" altLang="en-US">
              <a:latin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0B2BAB87-E96D-F4D9-5435-6450227DF988}"/>
              </a:ext>
            </a:extLst>
          </p:cNvPr>
          <p:cNvSpPr txBox="1"/>
          <p:nvPr/>
        </p:nvSpPr>
        <p:spPr>
          <a:xfrm>
            <a:off x="1770346" y="3359718"/>
            <a:ext cx="687067" cy="369332"/>
          </a:xfrm>
          <a:prstGeom prst="rect">
            <a:avLst/>
          </a:prstGeom>
          <a:noFill/>
        </p:spPr>
        <p:txBody>
          <a:bodyPr wrap="square" rtlCol="0">
            <a:spAutoFit/>
          </a:bodyPr>
          <a:lstStyle/>
          <a:p>
            <a:r>
              <a:rPr lang="en-US" altLang="ko-KR">
                <a:latin typeface="Tahoma" panose="020B0604030504040204" pitchFamily="34" charset="0"/>
                <a:ea typeface="Tahoma" panose="020B0604030504040204" pitchFamily="34" charset="0"/>
                <a:cs typeface="Tahoma" panose="020B0604030504040204" pitchFamily="34" charset="0"/>
              </a:rPr>
              <a:t>25%</a:t>
            </a:r>
            <a:endParaRPr lang="ko-KR" altLang="en-US">
              <a:latin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1DA42CFA-87D7-BDEC-CC22-02A5AD8CA272}"/>
              </a:ext>
            </a:extLst>
          </p:cNvPr>
          <p:cNvSpPr txBox="1"/>
          <p:nvPr/>
        </p:nvSpPr>
        <p:spPr>
          <a:xfrm>
            <a:off x="1770346" y="3729050"/>
            <a:ext cx="687067" cy="369332"/>
          </a:xfrm>
          <a:prstGeom prst="rect">
            <a:avLst/>
          </a:prstGeom>
          <a:noFill/>
        </p:spPr>
        <p:txBody>
          <a:bodyPr wrap="square" rtlCol="0">
            <a:spAutoFit/>
          </a:bodyPr>
          <a:lstStyle/>
          <a:p>
            <a:r>
              <a:rPr lang="en-US" altLang="ko-KR">
                <a:latin typeface="Tahoma" panose="020B0604030504040204" pitchFamily="34" charset="0"/>
                <a:ea typeface="Tahoma" panose="020B0604030504040204" pitchFamily="34" charset="0"/>
                <a:cs typeface="Tahoma" panose="020B0604030504040204" pitchFamily="34" charset="0"/>
              </a:rPr>
              <a:t>35%</a:t>
            </a:r>
            <a:endParaRPr lang="ko-KR" altLang="en-US">
              <a:latin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E0E7D8D7-AFFB-313D-C99D-0ABC2977EE86}"/>
              </a:ext>
            </a:extLst>
          </p:cNvPr>
          <p:cNvSpPr txBox="1"/>
          <p:nvPr/>
        </p:nvSpPr>
        <p:spPr>
          <a:xfrm>
            <a:off x="1770346" y="4089829"/>
            <a:ext cx="687067" cy="369332"/>
          </a:xfrm>
          <a:prstGeom prst="rect">
            <a:avLst/>
          </a:prstGeom>
          <a:noFill/>
        </p:spPr>
        <p:txBody>
          <a:bodyPr wrap="square" rtlCol="0">
            <a:spAutoFit/>
          </a:bodyPr>
          <a:lstStyle/>
          <a:p>
            <a:r>
              <a:rPr lang="en-US" altLang="ko-KR">
                <a:latin typeface="Tahoma" panose="020B0604030504040204" pitchFamily="34" charset="0"/>
                <a:ea typeface="Tahoma" panose="020B0604030504040204" pitchFamily="34" charset="0"/>
                <a:cs typeface="Tahoma" panose="020B0604030504040204" pitchFamily="34" charset="0"/>
              </a:rPr>
              <a:t>50%</a:t>
            </a:r>
            <a:endParaRPr lang="ko-KR" altLang="en-US">
              <a:latin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2ADA1130-D7C4-763F-503B-93B6E69030DE}"/>
              </a:ext>
            </a:extLst>
          </p:cNvPr>
          <p:cNvSpPr txBox="1"/>
          <p:nvPr/>
        </p:nvSpPr>
        <p:spPr>
          <a:xfrm>
            <a:off x="1770346" y="4444477"/>
            <a:ext cx="687067" cy="369332"/>
          </a:xfrm>
          <a:prstGeom prst="rect">
            <a:avLst/>
          </a:prstGeom>
          <a:noFill/>
        </p:spPr>
        <p:txBody>
          <a:bodyPr wrap="square" rtlCol="0">
            <a:spAutoFit/>
          </a:bodyPr>
          <a:lstStyle/>
          <a:p>
            <a:r>
              <a:rPr lang="en-US" altLang="ko-KR">
                <a:latin typeface="Tahoma" panose="020B0604030504040204" pitchFamily="34" charset="0"/>
                <a:ea typeface="Tahoma" panose="020B0604030504040204" pitchFamily="34" charset="0"/>
                <a:cs typeface="Tahoma" panose="020B0604030504040204" pitchFamily="34" charset="0"/>
              </a:rPr>
              <a:t>75%</a:t>
            </a:r>
            <a:endParaRPr lang="ko-KR" altLang="en-US">
              <a:latin typeface="Tahoma" panose="020B0604030504040204" pitchFamily="34" charset="0"/>
              <a:cs typeface="Tahoma" panose="020B0604030504040204" pitchFamily="34" charset="0"/>
            </a:endParaRPr>
          </a:p>
        </p:txBody>
      </p:sp>
      <p:sp>
        <p:nvSpPr>
          <p:cNvPr id="23" name="TextBox 22">
            <a:extLst>
              <a:ext uri="{FF2B5EF4-FFF2-40B4-BE49-F238E27FC236}">
                <a16:creationId xmlns:a16="http://schemas.microsoft.com/office/drawing/2014/main" id="{C2D550C0-23A6-040F-5BC0-6B6596504705}"/>
              </a:ext>
            </a:extLst>
          </p:cNvPr>
          <p:cNvSpPr txBox="1"/>
          <p:nvPr/>
        </p:nvSpPr>
        <p:spPr>
          <a:xfrm>
            <a:off x="1683210" y="4836650"/>
            <a:ext cx="807443" cy="369332"/>
          </a:xfrm>
          <a:prstGeom prst="rect">
            <a:avLst/>
          </a:prstGeom>
          <a:noFill/>
        </p:spPr>
        <p:txBody>
          <a:bodyPr wrap="square" rtlCol="0">
            <a:spAutoFit/>
          </a:bodyPr>
          <a:lstStyle/>
          <a:p>
            <a:r>
              <a:rPr lang="en-US" altLang="ko-KR">
                <a:latin typeface="Tahoma" panose="020B0604030504040204" pitchFamily="34" charset="0"/>
                <a:ea typeface="Tahoma" panose="020B0604030504040204" pitchFamily="34" charset="0"/>
                <a:cs typeface="Tahoma" panose="020B0604030504040204" pitchFamily="34" charset="0"/>
              </a:rPr>
              <a:t>100%</a:t>
            </a:r>
            <a:endParaRPr lang="ko-KR" altLang="en-US">
              <a:latin typeface="Tahoma" panose="020B0604030504040204" pitchFamily="34" charset="0"/>
              <a:cs typeface="Tahoma" panose="020B0604030504040204" pitchFamily="34" charset="0"/>
            </a:endParaRPr>
          </a:p>
        </p:txBody>
      </p:sp>
      <p:cxnSp>
        <p:nvCxnSpPr>
          <p:cNvPr id="25" name="직선 화살표 연결선 24">
            <a:extLst>
              <a:ext uri="{FF2B5EF4-FFF2-40B4-BE49-F238E27FC236}">
                <a16:creationId xmlns:a16="http://schemas.microsoft.com/office/drawing/2014/main" id="{71B89B7E-F75B-98D9-771F-B3FB5A506F95}"/>
              </a:ext>
            </a:extLst>
          </p:cNvPr>
          <p:cNvCxnSpPr>
            <a:cxnSpLocks/>
          </p:cNvCxnSpPr>
          <p:nvPr/>
        </p:nvCxnSpPr>
        <p:spPr>
          <a:xfrm>
            <a:off x="4166069" y="3340849"/>
            <a:ext cx="17305" cy="985063"/>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5B6CF93-216B-FD4C-78C2-4B6DBB135F34}"/>
              </a:ext>
            </a:extLst>
          </p:cNvPr>
          <p:cNvCxnSpPr>
            <a:cxnSpLocks/>
          </p:cNvCxnSpPr>
          <p:nvPr/>
        </p:nvCxnSpPr>
        <p:spPr>
          <a:xfrm>
            <a:off x="2319555" y="4645976"/>
            <a:ext cx="1512160" cy="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8BCF33DC-DC07-46E7-8DB6-F09114A87C3B}"/>
              </a:ext>
            </a:extLst>
          </p:cNvPr>
          <p:cNvPicPr>
            <a:picLocks noChangeAspect="1"/>
          </p:cNvPicPr>
          <p:nvPr/>
        </p:nvPicPr>
        <p:blipFill>
          <a:blip r:embed="rId3"/>
          <a:stretch>
            <a:fillRect/>
          </a:stretch>
        </p:blipFill>
        <p:spPr>
          <a:xfrm>
            <a:off x="7733546" y="2532627"/>
            <a:ext cx="3490463" cy="3106826"/>
          </a:xfrm>
          <a:prstGeom prst="rect">
            <a:avLst/>
          </a:prstGeom>
        </p:spPr>
      </p:pic>
      <p:graphicFrame>
        <p:nvGraphicFramePr>
          <p:cNvPr id="9" name="표 13">
            <a:extLst>
              <a:ext uri="{FF2B5EF4-FFF2-40B4-BE49-F238E27FC236}">
                <a16:creationId xmlns:a16="http://schemas.microsoft.com/office/drawing/2014/main" id="{76124F9F-7631-68FF-9F9C-8D63189C7F45}"/>
              </a:ext>
            </a:extLst>
          </p:cNvPr>
          <p:cNvGraphicFramePr>
            <a:graphicFrameLocks noGrp="1"/>
          </p:cNvGraphicFramePr>
          <p:nvPr>
            <p:extLst>
              <p:ext uri="{D42A27DB-BD31-4B8C-83A1-F6EECF244321}">
                <p14:modId xmlns:p14="http://schemas.microsoft.com/office/powerpoint/2010/main" val="3155701731"/>
              </p:ext>
            </p:extLst>
          </p:nvPr>
        </p:nvGraphicFramePr>
        <p:xfrm>
          <a:off x="5253510" y="3360473"/>
          <a:ext cx="392468" cy="1828800"/>
        </p:xfrm>
        <a:graphic>
          <a:graphicData uri="http://schemas.openxmlformats.org/drawingml/2006/table">
            <a:tbl>
              <a:tblPr firstRow="1" bandRow="1">
                <a:tableStyleId>{5940675A-B579-460E-94D1-54222C63F5DA}</a:tableStyleId>
              </a:tblPr>
              <a:tblGrid>
                <a:gridCol w="392468">
                  <a:extLst>
                    <a:ext uri="{9D8B030D-6E8A-4147-A177-3AD203B41FA5}">
                      <a16:colId xmlns:a16="http://schemas.microsoft.com/office/drawing/2014/main" val="3076977579"/>
                    </a:ext>
                  </a:extLst>
                </a:gridCol>
              </a:tblGrid>
              <a:tr h="339756">
                <a:tc>
                  <a:txBody>
                    <a:bodyPr/>
                    <a:lstStyle/>
                    <a:p>
                      <a:pPr latinLnBrk="1"/>
                      <a:endParaRPr lang="ko-KR" alt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3204983"/>
                  </a:ext>
                </a:extLst>
              </a:tr>
              <a:tr h="339756">
                <a:tc>
                  <a:txBody>
                    <a:bodyPr/>
                    <a:lstStyle/>
                    <a:p>
                      <a:pPr latinLnBrk="1"/>
                      <a:endParaRPr lang="ko-KR" alt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rgbClr val="F2F2F2"/>
                    </a:solidFill>
                  </a:tcPr>
                </a:tc>
                <a:extLst>
                  <a:ext uri="{0D108BD9-81ED-4DB2-BD59-A6C34878D82A}">
                    <a16:rowId xmlns:a16="http://schemas.microsoft.com/office/drawing/2014/main" val="3340174606"/>
                  </a:ext>
                </a:extLst>
              </a:tr>
              <a:tr h="339756">
                <a:tc>
                  <a:txBody>
                    <a:bodyPr/>
                    <a:lstStyle/>
                    <a:p>
                      <a:pPr latinLnBrk="1"/>
                      <a:endParaRPr lang="ko-KR" alt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rgbClr val="BFBFBF"/>
                    </a:solidFill>
                  </a:tcPr>
                </a:tc>
                <a:extLst>
                  <a:ext uri="{0D108BD9-81ED-4DB2-BD59-A6C34878D82A}">
                    <a16:rowId xmlns:a16="http://schemas.microsoft.com/office/drawing/2014/main" val="4086850894"/>
                  </a:ext>
                </a:extLst>
              </a:tr>
              <a:tr h="339756">
                <a:tc>
                  <a:txBody>
                    <a:bodyPr/>
                    <a:lstStyle/>
                    <a:p>
                      <a:pPr latinLnBrk="1"/>
                      <a:endParaRPr lang="ko-KR" alt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rgbClr val="7F7F7F"/>
                    </a:solidFill>
                  </a:tcPr>
                </a:tc>
                <a:extLst>
                  <a:ext uri="{0D108BD9-81ED-4DB2-BD59-A6C34878D82A}">
                    <a16:rowId xmlns:a16="http://schemas.microsoft.com/office/drawing/2014/main" val="1106266058"/>
                  </a:ext>
                </a:extLst>
              </a:tr>
              <a:tr h="339756">
                <a:tc>
                  <a:txBody>
                    <a:bodyPr/>
                    <a:lstStyle/>
                    <a:p>
                      <a:pPr latinLnBrk="1"/>
                      <a:endParaRPr lang="ko-KR" alt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rgbClr val="3B3838"/>
                    </a:solidFill>
                  </a:tcPr>
                </a:tc>
                <a:extLst>
                  <a:ext uri="{0D108BD9-81ED-4DB2-BD59-A6C34878D82A}">
                    <a16:rowId xmlns:a16="http://schemas.microsoft.com/office/drawing/2014/main" val="555825777"/>
                  </a:ext>
                </a:extLst>
              </a:tr>
            </a:tbl>
          </a:graphicData>
        </a:graphic>
      </p:graphicFrame>
      <p:cxnSp>
        <p:nvCxnSpPr>
          <p:cNvPr id="10" name="직선 화살표 연결선 9">
            <a:extLst>
              <a:ext uri="{FF2B5EF4-FFF2-40B4-BE49-F238E27FC236}">
                <a16:creationId xmlns:a16="http://schemas.microsoft.com/office/drawing/2014/main" id="{DED80131-E08F-DD60-67EC-1EB473E4B725}"/>
              </a:ext>
            </a:extLst>
          </p:cNvPr>
          <p:cNvCxnSpPr>
            <a:cxnSpLocks/>
          </p:cNvCxnSpPr>
          <p:nvPr/>
        </p:nvCxnSpPr>
        <p:spPr>
          <a:xfrm>
            <a:off x="5798938" y="3359718"/>
            <a:ext cx="0" cy="1829555"/>
          </a:xfrm>
          <a:prstGeom prst="straightConnector1">
            <a:avLst/>
          </a:prstGeom>
          <a:ln w="28575">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95A954-3F1B-D1BC-B700-9ABEEFC79D3B}"/>
              </a:ext>
            </a:extLst>
          </p:cNvPr>
          <p:cNvSpPr txBox="1"/>
          <p:nvPr/>
        </p:nvSpPr>
        <p:spPr>
          <a:xfrm>
            <a:off x="2409021" y="2569169"/>
            <a:ext cx="2354809" cy="369332"/>
          </a:xfrm>
          <a:prstGeom prst="rect">
            <a:avLst/>
          </a:prstGeom>
          <a:noFill/>
        </p:spPr>
        <p:txBody>
          <a:bodyPr wrap="square" rtlCol="0">
            <a:spAutoFit/>
          </a:bodyPr>
          <a:lstStyle/>
          <a:p>
            <a:pPr algn="ctr"/>
            <a:r>
              <a:rPr lang="en-US" altLang="ko-KR">
                <a:latin typeface="Tahoma" panose="020B0604030504040204" pitchFamily="34" charset="0"/>
                <a:ea typeface="Tahoma" panose="020B0604030504040204" pitchFamily="34" charset="0"/>
                <a:cs typeface="Tahoma" panose="020B0604030504040204" pitchFamily="34" charset="0"/>
              </a:rPr>
              <a:t># CPUs allocated </a:t>
            </a:r>
            <a:endParaRPr lang="ko-KR" altLang="en-US">
              <a:latin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A7DB4B98-4923-E866-2C59-B02798522AAD}"/>
              </a:ext>
            </a:extLst>
          </p:cNvPr>
          <p:cNvSpPr txBox="1"/>
          <p:nvPr/>
        </p:nvSpPr>
        <p:spPr>
          <a:xfrm>
            <a:off x="4856464" y="5176365"/>
            <a:ext cx="2354809" cy="369332"/>
          </a:xfrm>
          <a:prstGeom prst="rect">
            <a:avLst/>
          </a:prstGeom>
          <a:noFill/>
        </p:spPr>
        <p:txBody>
          <a:bodyPr wrap="square" rtlCol="0">
            <a:spAutoFit/>
          </a:bodyPr>
          <a:lstStyle/>
          <a:p>
            <a:pPr algn="ctr"/>
            <a:r>
              <a:rPr lang="en-US" altLang="ko-KR">
                <a:latin typeface="Tahoma" panose="020B0604030504040204" pitchFamily="34" charset="0"/>
                <a:ea typeface="Tahoma" panose="020B0604030504040204" pitchFamily="34" charset="0"/>
                <a:cs typeface="Tahoma" panose="020B0604030504040204" pitchFamily="34" charset="0"/>
              </a:rPr>
              <a:t>Lower train time</a:t>
            </a:r>
          </a:p>
        </p:txBody>
      </p:sp>
      <p:sp>
        <p:nvSpPr>
          <p:cNvPr id="26" name="TextBox 25">
            <a:extLst>
              <a:ext uri="{FF2B5EF4-FFF2-40B4-BE49-F238E27FC236}">
                <a16:creationId xmlns:a16="http://schemas.microsoft.com/office/drawing/2014/main" id="{8CFB5F17-98D1-1BE0-3ABF-3749DE0FB98E}"/>
              </a:ext>
            </a:extLst>
          </p:cNvPr>
          <p:cNvSpPr txBox="1"/>
          <p:nvPr/>
        </p:nvSpPr>
        <p:spPr>
          <a:xfrm>
            <a:off x="4931358" y="2949432"/>
            <a:ext cx="2354809" cy="369332"/>
          </a:xfrm>
          <a:prstGeom prst="rect">
            <a:avLst/>
          </a:prstGeom>
          <a:noFill/>
        </p:spPr>
        <p:txBody>
          <a:bodyPr wrap="square" rtlCol="0">
            <a:spAutoFit/>
          </a:bodyPr>
          <a:lstStyle/>
          <a:p>
            <a:pPr algn="ctr"/>
            <a:r>
              <a:rPr lang="en-US" altLang="ko-KR">
                <a:latin typeface="Tahoma" panose="020B0604030504040204" pitchFamily="34" charset="0"/>
                <a:ea typeface="Tahoma" panose="020B0604030504040204" pitchFamily="34" charset="0"/>
                <a:cs typeface="Tahoma" panose="020B0604030504040204" pitchFamily="34" charset="0"/>
              </a:rPr>
              <a:t>Higher train time</a:t>
            </a:r>
          </a:p>
        </p:txBody>
      </p:sp>
      <p:sp>
        <p:nvSpPr>
          <p:cNvPr id="28" name="사각형: 둥근 모서리 27">
            <a:extLst>
              <a:ext uri="{FF2B5EF4-FFF2-40B4-BE49-F238E27FC236}">
                <a16:creationId xmlns:a16="http://schemas.microsoft.com/office/drawing/2014/main" id="{2EBE07FF-AA73-1FD1-EDE1-C886BC2BC634}"/>
              </a:ext>
            </a:extLst>
          </p:cNvPr>
          <p:cNvSpPr/>
          <p:nvPr/>
        </p:nvSpPr>
        <p:spPr>
          <a:xfrm>
            <a:off x="572944" y="2307187"/>
            <a:ext cx="6813764" cy="351724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5">
            <a:extLst>
              <a:ext uri="{FF2B5EF4-FFF2-40B4-BE49-F238E27FC236}">
                <a16:creationId xmlns:a16="http://schemas.microsoft.com/office/drawing/2014/main" id="{5AFC50F8-89C5-7F8B-98EA-69ADDEA7DF1E}"/>
              </a:ext>
            </a:extLst>
          </p:cNvPr>
          <p:cNvPicPr>
            <a:picLocks noChangeAspect="1"/>
          </p:cNvPicPr>
          <p:nvPr/>
        </p:nvPicPr>
        <p:blipFill>
          <a:blip r:embed="rId4"/>
          <a:stretch>
            <a:fillRect/>
          </a:stretch>
        </p:blipFill>
        <p:spPr>
          <a:xfrm>
            <a:off x="7481775" y="5753136"/>
            <a:ext cx="3973346" cy="357253"/>
          </a:xfrm>
          <a:prstGeom prst="rect">
            <a:avLst/>
          </a:prstGeom>
        </p:spPr>
      </p:pic>
      <p:sp>
        <p:nvSpPr>
          <p:cNvPr id="8" name="TextBox 7">
            <a:extLst>
              <a:ext uri="{FF2B5EF4-FFF2-40B4-BE49-F238E27FC236}">
                <a16:creationId xmlns:a16="http://schemas.microsoft.com/office/drawing/2014/main" id="{0A894EE2-B7EE-663A-F06A-195751EEC37A}"/>
              </a:ext>
            </a:extLst>
          </p:cNvPr>
          <p:cNvSpPr txBox="1"/>
          <p:nvPr/>
        </p:nvSpPr>
        <p:spPr>
          <a:xfrm>
            <a:off x="8663846" y="2307187"/>
            <a:ext cx="1957163" cy="307777"/>
          </a:xfrm>
          <a:prstGeom prst="rect">
            <a:avLst/>
          </a:prstGeom>
          <a:noFill/>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*1-GPU ResNet18 job</a:t>
            </a:r>
          </a:p>
        </p:txBody>
      </p:sp>
    </p:spTree>
    <p:extLst>
      <p:ext uri="{BB962C8B-B14F-4D97-AF65-F5344CB8AC3E}">
        <p14:creationId xmlns:p14="http://schemas.microsoft.com/office/powerpoint/2010/main" val="141624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a:t>Job placement</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12</a:t>
            </a:fld>
            <a:endParaRPr kumimoji="1" lang="ko-KR" altLang="en-US" dirty="0"/>
          </a:p>
        </p:txBody>
      </p:sp>
      <p:sp>
        <p:nvSpPr>
          <p:cNvPr id="4" name="내용 개체 틀 3"/>
          <p:cNvSpPr>
            <a:spLocks noGrp="1"/>
          </p:cNvSpPr>
          <p:nvPr>
            <p:ph idx="1"/>
          </p:nvPr>
        </p:nvSpPr>
        <p:spPr/>
        <p:txBody>
          <a:bodyPr/>
          <a:lstStyle/>
          <a:p>
            <a:r>
              <a:rPr lang="en-US" altLang="ko-KR" sz="2400" dirty="0"/>
              <a:t>What is the best placement for a set of jobs in the given round?</a:t>
            </a:r>
          </a:p>
          <a:p>
            <a:r>
              <a:rPr lang="en-US" altLang="ko-KR" sz="2400" dirty="0"/>
              <a:t>Multi-dimensional bin packing problem</a:t>
            </a:r>
            <a:endParaRPr lang="en-US" altLang="ko-KR" sz="2000" dirty="0"/>
          </a:p>
          <a:p>
            <a:pPr lvl="1"/>
            <a:endParaRPr lang="en-US" altLang="ko-KR" sz="2000" dirty="0"/>
          </a:p>
        </p:txBody>
      </p: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2011165" y="4387719"/>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2011165" y="3718572"/>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사각형: 둥근 모서리 2084">
            <a:extLst>
              <a:ext uri="{FF2B5EF4-FFF2-40B4-BE49-F238E27FC236}">
                <a16:creationId xmlns:a16="http://schemas.microsoft.com/office/drawing/2014/main" id="{82B36211-62CD-A1FB-AB9F-1DF4969D4DA8}"/>
              </a:ext>
            </a:extLst>
          </p:cNvPr>
          <p:cNvSpPr/>
          <p:nvPr/>
        </p:nvSpPr>
        <p:spPr>
          <a:xfrm>
            <a:off x="2116847" y="3810457"/>
            <a:ext cx="474588" cy="471861"/>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2000">
              <a:solidFill>
                <a:schemeClr val="bg1"/>
              </a:solidFill>
              <a:latin typeface="Tahoma" panose="020B0604030504040204" pitchFamily="34" charset="0"/>
              <a:cs typeface="Tahoma" panose="020B0604030504040204" pitchFamily="34" charset="0"/>
            </a:endParaRPr>
          </a:p>
        </p:txBody>
      </p:sp>
      <p:sp>
        <p:nvSpPr>
          <p:cNvPr id="10" name="사각형: 둥근 모서리 2085">
            <a:extLst>
              <a:ext uri="{FF2B5EF4-FFF2-40B4-BE49-F238E27FC236}">
                <a16:creationId xmlns:a16="http://schemas.microsoft.com/office/drawing/2014/main" id="{80B1E546-A3BC-6D10-379F-4CEFECD5ED31}"/>
              </a:ext>
            </a:extLst>
          </p:cNvPr>
          <p:cNvSpPr/>
          <p:nvPr/>
        </p:nvSpPr>
        <p:spPr>
          <a:xfrm>
            <a:off x="2677445" y="3810457"/>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3236240" y="3810457"/>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3" name="순서도: 카드 2053">
            <a:extLst>
              <a:ext uri="{FF2B5EF4-FFF2-40B4-BE49-F238E27FC236}">
                <a16:creationId xmlns:a16="http://schemas.microsoft.com/office/drawing/2014/main" id="{A0C7FDCD-54F8-7E77-065E-0275823E7652}"/>
              </a:ext>
            </a:extLst>
          </p:cNvPr>
          <p:cNvSpPr/>
          <p:nvPr/>
        </p:nvSpPr>
        <p:spPr>
          <a:xfrm>
            <a:off x="2409732" y="3589488"/>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 name="순서도: 카드 2054">
            <a:extLst>
              <a:ext uri="{FF2B5EF4-FFF2-40B4-BE49-F238E27FC236}">
                <a16:creationId xmlns:a16="http://schemas.microsoft.com/office/drawing/2014/main" id="{193355FA-7533-60BB-78DE-6C9A3F9E798B}"/>
              </a:ext>
            </a:extLst>
          </p:cNvPr>
          <p:cNvSpPr/>
          <p:nvPr/>
        </p:nvSpPr>
        <p:spPr>
          <a:xfrm>
            <a:off x="2983279" y="3589488"/>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549553" y="3589488"/>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6" name="그림 2088">
            <a:extLst>
              <a:ext uri="{FF2B5EF4-FFF2-40B4-BE49-F238E27FC236}">
                <a16:creationId xmlns:a16="http://schemas.microsoft.com/office/drawing/2014/main" id="{F71C5D77-26DB-194D-D578-8C66575E1D82}"/>
              </a:ext>
            </a:extLst>
          </p:cNvPr>
          <p:cNvPicPr>
            <a:picLocks noChangeAspect="1"/>
          </p:cNvPicPr>
          <p:nvPr/>
        </p:nvPicPr>
        <p:blipFill rotWithShape="1">
          <a:blip r:embed="rId3"/>
          <a:srcRect l="1" r="39804"/>
          <a:stretch/>
        </p:blipFill>
        <p:spPr>
          <a:xfrm>
            <a:off x="2420670" y="3605607"/>
            <a:ext cx="184784" cy="257175"/>
          </a:xfrm>
          <a:prstGeom prst="rect">
            <a:avLst/>
          </a:prstGeom>
        </p:spPr>
      </p:pic>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2996590" y="3605607"/>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563209" y="3605607"/>
            <a:ext cx="184784" cy="257175"/>
          </a:xfrm>
          <a:prstGeom prst="rect">
            <a:avLst/>
          </a:prstGeom>
        </p:spPr>
      </p:pic>
      <p:sp>
        <p:nvSpPr>
          <p:cNvPr id="20" name="사각형: 둥근 모서리 2070">
            <a:extLst>
              <a:ext uri="{FF2B5EF4-FFF2-40B4-BE49-F238E27FC236}">
                <a16:creationId xmlns:a16="http://schemas.microsoft.com/office/drawing/2014/main" id="{37498F0D-B00D-9B40-FC22-3359BB718925}"/>
              </a:ext>
            </a:extLst>
          </p:cNvPr>
          <p:cNvSpPr/>
          <p:nvPr/>
        </p:nvSpPr>
        <p:spPr>
          <a:xfrm>
            <a:off x="7814555" y="2605099"/>
            <a:ext cx="2120171" cy="3741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ahoma" panose="020B0604030504040204" pitchFamily="34" charset="0"/>
                <a:ea typeface="Tahoma" panose="020B0604030504040204" pitchFamily="34" charset="0"/>
                <a:cs typeface="Tahoma" panose="020B0604030504040204" pitchFamily="34" charset="0"/>
              </a:rPr>
              <a:t>Cluster</a:t>
            </a:r>
            <a:endParaRPr lang="ko-KR" altLang="en-US" sz="2000" dirty="0">
              <a:solidFill>
                <a:schemeClr val="tx1"/>
              </a:solidFill>
              <a:latin typeface="Tahoma" panose="020B0604030504040204" pitchFamily="34" charset="0"/>
              <a:cs typeface="Tahoma" panose="020B0604030504040204" pitchFamily="34" charset="0"/>
            </a:endParaRPr>
          </a:p>
        </p:txBody>
      </p:sp>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7840869" y="3050173"/>
            <a:ext cx="2067542" cy="2000847"/>
          </a:xfrm>
          <a:prstGeom prst="rect">
            <a:avLst/>
          </a:prstGeom>
        </p:spPr>
      </p:pic>
      <p:sp>
        <p:nvSpPr>
          <p:cNvPr id="3106" name="사각형: 둥근 모서리 2086">
            <a:extLst>
              <a:ext uri="{FF2B5EF4-FFF2-40B4-BE49-F238E27FC236}">
                <a16:creationId xmlns:a16="http://schemas.microsoft.com/office/drawing/2014/main" id="{45057E6C-1097-7FF1-FB3D-964AF78B66B5}"/>
              </a:ext>
            </a:extLst>
          </p:cNvPr>
          <p:cNvSpPr/>
          <p:nvPr/>
        </p:nvSpPr>
        <p:spPr>
          <a:xfrm>
            <a:off x="9007060" y="3690400"/>
            <a:ext cx="248184" cy="235930"/>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1050" b="1" dirty="0">
              <a:solidFill>
                <a:schemeClr val="bg1"/>
              </a:solidFill>
              <a:latin typeface="Tahoma" panose="020B0604030504040204" pitchFamily="34" charset="0"/>
              <a:cs typeface="Tahoma" panose="020B0604030504040204" pitchFamily="34" charset="0"/>
            </a:endParaRPr>
          </a:p>
        </p:txBody>
      </p:sp>
      <p:sp>
        <p:nvSpPr>
          <p:cNvPr id="3108" name="사각형: 둥근 모서리 31">
            <a:extLst>
              <a:ext uri="{FF2B5EF4-FFF2-40B4-BE49-F238E27FC236}">
                <a16:creationId xmlns:a16="http://schemas.microsoft.com/office/drawing/2014/main" id="{C1F66942-9E15-6862-FC1A-B8882E3F0041}"/>
              </a:ext>
            </a:extLst>
          </p:cNvPr>
          <p:cNvSpPr/>
          <p:nvPr/>
        </p:nvSpPr>
        <p:spPr>
          <a:xfrm>
            <a:off x="4758223" y="3797228"/>
            <a:ext cx="2156883" cy="3741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ahoma" panose="020B0604030504040204" pitchFamily="34" charset="0"/>
                <a:ea typeface="Tahoma" panose="020B0604030504040204" pitchFamily="34" charset="0"/>
                <a:cs typeface="Tahoma" panose="020B0604030504040204" pitchFamily="34" charset="0"/>
              </a:rPr>
              <a:t>Scheduling Policy</a:t>
            </a:r>
            <a:endParaRPr lang="ko-KR" altLang="en-US" sz="2000" dirty="0">
              <a:solidFill>
                <a:schemeClr val="tx1"/>
              </a:solidFill>
              <a:latin typeface="Tahoma" panose="020B0604030504040204" pitchFamily="34" charset="0"/>
              <a:cs typeface="Tahoma" panose="020B0604030504040204" pitchFamily="34" charset="0"/>
            </a:endParaRPr>
          </a:p>
        </p:txBody>
      </p:sp>
      <p:sp>
        <p:nvSpPr>
          <p:cNvPr id="3109" name="사각형: 둥근 모서리 2050">
            <a:extLst>
              <a:ext uri="{FF2B5EF4-FFF2-40B4-BE49-F238E27FC236}">
                <a16:creationId xmlns:a16="http://schemas.microsoft.com/office/drawing/2014/main" id="{1B9EFF30-AF0C-0664-80BB-79BB1149401A}"/>
              </a:ext>
            </a:extLst>
          </p:cNvPr>
          <p:cNvSpPr/>
          <p:nvPr/>
        </p:nvSpPr>
        <p:spPr>
          <a:xfrm>
            <a:off x="4758223" y="2718572"/>
            <a:ext cx="2156883" cy="37410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Tahoma" panose="020B0604030504040204" pitchFamily="34" charset="0"/>
                <a:ea typeface="Tahoma" panose="020B0604030504040204" pitchFamily="34" charset="0"/>
                <a:cs typeface="Tahoma" panose="020B0604030504040204" pitchFamily="34" charset="0"/>
              </a:rPr>
              <a:t>Placement Policy</a:t>
            </a:r>
            <a:endParaRPr lang="ko-KR" altLang="en-US" sz="2000">
              <a:solidFill>
                <a:schemeClr val="tx1"/>
              </a:solidFill>
              <a:latin typeface="Tahoma" panose="020B0604030504040204" pitchFamily="34" charset="0"/>
              <a:cs typeface="Tahoma" panose="020B0604030504040204" pitchFamily="34" charset="0"/>
            </a:endParaRPr>
          </a:p>
        </p:txBody>
      </p:sp>
      <p:sp>
        <p:nvSpPr>
          <p:cNvPr id="3111" name="화살표: 왼쪽/오른쪽 2115">
            <a:extLst>
              <a:ext uri="{FF2B5EF4-FFF2-40B4-BE49-F238E27FC236}">
                <a16:creationId xmlns:a16="http://schemas.microsoft.com/office/drawing/2014/main" id="{7AF56FDE-84C5-7134-510A-15D422FAECF8}"/>
              </a:ext>
            </a:extLst>
          </p:cNvPr>
          <p:cNvSpPr/>
          <p:nvPr/>
        </p:nvSpPr>
        <p:spPr>
          <a:xfrm>
            <a:off x="7024910" y="3823433"/>
            <a:ext cx="569959" cy="360237"/>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12" name="화살표: 왼쪽/오른쪽 2116">
            <a:extLst>
              <a:ext uri="{FF2B5EF4-FFF2-40B4-BE49-F238E27FC236}">
                <a16:creationId xmlns:a16="http://schemas.microsoft.com/office/drawing/2014/main" id="{BE712926-810D-57DF-3AB6-BFC5DFAF7011}"/>
              </a:ext>
            </a:extLst>
          </p:cNvPr>
          <p:cNvSpPr/>
          <p:nvPr/>
        </p:nvSpPr>
        <p:spPr>
          <a:xfrm rot="16200000">
            <a:off x="5555962" y="3264831"/>
            <a:ext cx="569959" cy="360237"/>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15" name="화살표: 왼쪽/오른쪽 2115">
            <a:extLst>
              <a:ext uri="{FF2B5EF4-FFF2-40B4-BE49-F238E27FC236}">
                <a16:creationId xmlns:a16="http://schemas.microsoft.com/office/drawing/2014/main" id="{82EF0DEF-80A7-1728-C089-1A73EAA35718}"/>
              </a:ext>
            </a:extLst>
          </p:cNvPr>
          <p:cNvSpPr/>
          <p:nvPr/>
        </p:nvSpPr>
        <p:spPr>
          <a:xfrm>
            <a:off x="4005343" y="3823433"/>
            <a:ext cx="569959" cy="360237"/>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16" name="Picture 3115">
            <a:extLst>
              <a:ext uri="{FF2B5EF4-FFF2-40B4-BE49-F238E27FC236}">
                <a16:creationId xmlns:a16="http://schemas.microsoft.com/office/drawing/2014/main" id="{985A27CB-FC19-8043-A1B4-C305EC369ED5}"/>
              </a:ext>
            </a:extLst>
          </p:cNvPr>
          <p:cNvPicPr>
            <a:picLocks noChangeAspect="1"/>
          </p:cNvPicPr>
          <p:nvPr/>
        </p:nvPicPr>
        <p:blipFill>
          <a:blip r:embed="rId5"/>
          <a:stretch>
            <a:fillRect/>
          </a:stretch>
        </p:blipFill>
        <p:spPr>
          <a:xfrm>
            <a:off x="4908763" y="4322087"/>
            <a:ext cx="2224593" cy="2066000"/>
          </a:xfrm>
          <a:prstGeom prst="rect">
            <a:avLst/>
          </a:prstGeom>
        </p:spPr>
      </p:pic>
      <p:sp>
        <p:nvSpPr>
          <p:cNvPr id="3117" name="Rectangle 3116">
            <a:extLst>
              <a:ext uri="{FF2B5EF4-FFF2-40B4-BE49-F238E27FC236}">
                <a16:creationId xmlns:a16="http://schemas.microsoft.com/office/drawing/2014/main" id="{8777F8A0-710B-520C-FC8E-97CFE5BD2336}"/>
              </a:ext>
            </a:extLst>
          </p:cNvPr>
          <p:cNvSpPr/>
          <p:nvPr/>
        </p:nvSpPr>
        <p:spPr>
          <a:xfrm>
            <a:off x="1491916" y="3159969"/>
            <a:ext cx="2468414" cy="1891051"/>
          </a:xfrm>
          <a:prstGeom prst="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57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dirty="0"/>
              <a:t>Synergy-TUNE scheduling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13</a:t>
            </a:fld>
            <a:endParaRPr kumimoji="1" lang="ko-KR" altLang="en-US" dirty="0"/>
          </a:p>
        </p:txBody>
      </p:sp>
      <p:sp>
        <p:nvSpPr>
          <p:cNvPr id="4" name="내용 개체 틀 3"/>
          <p:cNvSpPr>
            <a:spLocks noGrp="1"/>
          </p:cNvSpPr>
          <p:nvPr>
            <p:ph idx="1"/>
          </p:nvPr>
        </p:nvSpPr>
        <p:spPr/>
        <p:txBody>
          <a:bodyPr/>
          <a:lstStyle/>
          <a:p>
            <a:r>
              <a:rPr lang="en-US" altLang="ko-KR" sz="2400" dirty="0"/>
              <a:t>Identifies runnable jobs for the current round from the scheduling queue</a:t>
            </a:r>
          </a:p>
          <a:p>
            <a:pPr lvl="1"/>
            <a:endParaRPr lang="en-US" altLang="ko-KR" sz="2000" dirty="0"/>
          </a:p>
        </p:txBody>
      </p:sp>
      <p:cxnSp>
        <p:nvCxnSpPr>
          <p:cNvPr id="32" name="직선 화살표 연결선 31">
            <a:extLst>
              <a:ext uri="{FF2B5EF4-FFF2-40B4-BE49-F238E27FC236}">
                <a16:creationId xmlns:a16="http://schemas.microsoft.com/office/drawing/2014/main" id="{33C93D94-8A00-CFEE-26B9-E7028B4FA898}"/>
              </a:ext>
            </a:extLst>
          </p:cNvPr>
          <p:cNvCxnSpPr>
            <a:cxnSpLocks/>
          </p:cNvCxnSpPr>
          <p:nvPr/>
        </p:nvCxnSpPr>
        <p:spPr>
          <a:xfrm>
            <a:off x="3305737" y="4288494"/>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1492371" y="4577656"/>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1492371" y="3908509"/>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사각형: 둥근 모서리 2085">
            <a:extLst>
              <a:ext uri="{FF2B5EF4-FFF2-40B4-BE49-F238E27FC236}">
                <a16:creationId xmlns:a16="http://schemas.microsoft.com/office/drawing/2014/main" id="{80B1E546-A3BC-6D10-379F-4CEFECD5ED31}"/>
              </a:ext>
            </a:extLst>
          </p:cNvPr>
          <p:cNvSpPr/>
          <p:nvPr/>
        </p:nvSpPr>
        <p:spPr>
          <a:xfrm>
            <a:off x="2158651" y="4000394"/>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2717446" y="4000394"/>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4" name="순서도: 카드 2054">
            <a:extLst>
              <a:ext uri="{FF2B5EF4-FFF2-40B4-BE49-F238E27FC236}">
                <a16:creationId xmlns:a16="http://schemas.microsoft.com/office/drawing/2014/main" id="{193355FA-7533-60BB-78DE-6C9A3F9E798B}"/>
              </a:ext>
            </a:extLst>
          </p:cNvPr>
          <p:cNvSpPr/>
          <p:nvPr/>
        </p:nvSpPr>
        <p:spPr>
          <a:xfrm>
            <a:off x="2464485"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030759"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2477796" y="3795544"/>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044415" y="3795544"/>
            <a:ext cx="184784" cy="257175"/>
          </a:xfrm>
          <a:prstGeom prst="rect">
            <a:avLst/>
          </a:prstGeom>
        </p:spPr>
      </p:pic>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8612638" y="3300280"/>
            <a:ext cx="2067542" cy="2000847"/>
          </a:xfrm>
          <a:prstGeom prst="rect">
            <a:avLst/>
          </a:prstGeom>
        </p:spPr>
      </p:pic>
      <p:sp>
        <p:nvSpPr>
          <p:cNvPr id="6" name="TextBox 5">
            <a:extLst>
              <a:ext uri="{FF2B5EF4-FFF2-40B4-BE49-F238E27FC236}">
                <a16:creationId xmlns:a16="http://schemas.microsoft.com/office/drawing/2014/main" id="{FA819129-8F5B-4EE3-77E7-0701E63728D0}"/>
              </a:ext>
            </a:extLst>
          </p:cNvPr>
          <p:cNvSpPr txBox="1"/>
          <p:nvPr/>
        </p:nvSpPr>
        <p:spPr>
          <a:xfrm>
            <a:off x="1455457" y="4577656"/>
            <a:ext cx="1880975" cy="584775"/>
          </a:xfrm>
          <a:prstGeom prst="rect">
            <a:avLst/>
          </a:prstGeom>
          <a:noFill/>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priority queue</a:t>
            </a:r>
          </a:p>
          <a:p>
            <a:pPr algn="ctr"/>
            <a:r>
              <a:rPr lang="en-US" sz="1600" dirty="0">
                <a:latin typeface="Tahoma" panose="020B0604030504040204" pitchFamily="34" charset="0"/>
                <a:ea typeface="Tahoma" panose="020B0604030504040204" pitchFamily="34" charset="0"/>
                <a:cs typeface="Tahoma" panose="020B0604030504040204" pitchFamily="34" charset="0"/>
              </a:rPr>
              <a:t>(runnable jobs)</a:t>
            </a:r>
          </a:p>
        </p:txBody>
      </p:sp>
      <p:sp>
        <p:nvSpPr>
          <p:cNvPr id="9" name="사각형: 둥근 모서리 2084">
            <a:extLst>
              <a:ext uri="{FF2B5EF4-FFF2-40B4-BE49-F238E27FC236}">
                <a16:creationId xmlns:a16="http://schemas.microsoft.com/office/drawing/2014/main" id="{415A33AD-5773-235C-8E54-B8CA695DE90B}"/>
              </a:ext>
            </a:extLst>
          </p:cNvPr>
          <p:cNvSpPr/>
          <p:nvPr/>
        </p:nvSpPr>
        <p:spPr>
          <a:xfrm>
            <a:off x="1607197" y="3992882"/>
            <a:ext cx="474588" cy="471861"/>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2000">
              <a:solidFill>
                <a:schemeClr val="bg1"/>
              </a:solidFill>
              <a:latin typeface="Tahoma" panose="020B0604030504040204" pitchFamily="34" charset="0"/>
              <a:cs typeface="Tahoma" panose="020B0604030504040204" pitchFamily="34" charset="0"/>
            </a:endParaRPr>
          </a:p>
        </p:txBody>
      </p:sp>
      <p:sp>
        <p:nvSpPr>
          <p:cNvPr id="13" name="순서도: 카드 2053">
            <a:extLst>
              <a:ext uri="{FF2B5EF4-FFF2-40B4-BE49-F238E27FC236}">
                <a16:creationId xmlns:a16="http://schemas.microsoft.com/office/drawing/2014/main" id="{0E29AD23-D297-CFF9-B181-D4F0D646BA83}"/>
              </a:ext>
            </a:extLst>
          </p:cNvPr>
          <p:cNvSpPr/>
          <p:nvPr/>
        </p:nvSpPr>
        <p:spPr>
          <a:xfrm>
            <a:off x="1900082" y="3771913"/>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6" name="그림 2088">
            <a:extLst>
              <a:ext uri="{FF2B5EF4-FFF2-40B4-BE49-F238E27FC236}">
                <a16:creationId xmlns:a16="http://schemas.microsoft.com/office/drawing/2014/main" id="{046116EF-87A1-A41F-7B66-435826DF9647}"/>
              </a:ext>
            </a:extLst>
          </p:cNvPr>
          <p:cNvPicPr>
            <a:picLocks noChangeAspect="1"/>
          </p:cNvPicPr>
          <p:nvPr/>
        </p:nvPicPr>
        <p:blipFill rotWithShape="1">
          <a:blip r:embed="rId3"/>
          <a:srcRect l="1" r="39804"/>
          <a:stretch/>
        </p:blipFill>
        <p:spPr>
          <a:xfrm>
            <a:off x="1911020" y="3788032"/>
            <a:ext cx="184784" cy="257175"/>
          </a:xfrm>
          <a:prstGeom prst="rect">
            <a:avLst/>
          </a:prstGeom>
        </p:spPr>
      </p:pic>
    </p:spTree>
    <p:extLst>
      <p:ext uri="{BB962C8B-B14F-4D97-AF65-F5344CB8AC3E}">
        <p14:creationId xmlns:p14="http://schemas.microsoft.com/office/powerpoint/2010/main" val="1323137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dirty="0"/>
              <a:t>Synergy-TUNE scheduling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14</a:t>
            </a:fld>
            <a:endParaRPr kumimoji="1" lang="ko-KR" altLang="en-US" dirty="0"/>
          </a:p>
        </p:txBody>
      </p:sp>
      <p:sp>
        <p:nvSpPr>
          <p:cNvPr id="4" name="내용 개체 틀 3"/>
          <p:cNvSpPr>
            <a:spLocks noGrp="1"/>
          </p:cNvSpPr>
          <p:nvPr>
            <p:ph idx="1"/>
          </p:nvPr>
        </p:nvSpPr>
        <p:spPr/>
        <p:txBody>
          <a:bodyPr/>
          <a:lstStyle/>
          <a:p>
            <a:r>
              <a:rPr lang="en-US" altLang="ko-KR" sz="2400" dirty="0"/>
              <a:t>The next job to be scheduled with the priority is picked from the queue</a:t>
            </a:r>
            <a:endParaRPr lang="en-US" altLang="ko-KR" sz="2000" dirty="0"/>
          </a:p>
          <a:p>
            <a:pPr lvl="1"/>
            <a:endParaRPr lang="en-US" altLang="ko-KR" sz="2000" dirty="0"/>
          </a:p>
        </p:txBody>
      </p:sp>
      <p:cxnSp>
        <p:nvCxnSpPr>
          <p:cNvPr id="32" name="직선 화살표 연결선 31">
            <a:extLst>
              <a:ext uri="{FF2B5EF4-FFF2-40B4-BE49-F238E27FC236}">
                <a16:creationId xmlns:a16="http://schemas.microsoft.com/office/drawing/2014/main" id="{33C93D94-8A00-CFEE-26B9-E7028B4FA898}"/>
              </a:ext>
            </a:extLst>
          </p:cNvPr>
          <p:cNvCxnSpPr>
            <a:cxnSpLocks/>
          </p:cNvCxnSpPr>
          <p:nvPr/>
        </p:nvCxnSpPr>
        <p:spPr>
          <a:xfrm>
            <a:off x="3305737" y="4288494"/>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1492371" y="4577656"/>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1492371" y="3908509"/>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사각형: 둥근 모서리 2085">
            <a:extLst>
              <a:ext uri="{FF2B5EF4-FFF2-40B4-BE49-F238E27FC236}">
                <a16:creationId xmlns:a16="http://schemas.microsoft.com/office/drawing/2014/main" id="{80B1E546-A3BC-6D10-379F-4CEFECD5ED31}"/>
              </a:ext>
            </a:extLst>
          </p:cNvPr>
          <p:cNvSpPr/>
          <p:nvPr/>
        </p:nvSpPr>
        <p:spPr>
          <a:xfrm>
            <a:off x="2158651" y="4000394"/>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2717446" y="4000394"/>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4" name="순서도: 카드 2054">
            <a:extLst>
              <a:ext uri="{FF2B5EF4-FFF2-40B4-BE49-F238E27FC236}">
                <a16:creationId xmlns:a16="http://schemas.microsoft.com/office/drawing/2014/main" id="{193355FA-7533-60BB-78DE-6C9A3F9E798B}"/>
              </a:ext>
            </a:extLst>
          </p:cNvPr>
          <p:cNvSpPr/>
          <p:nvPr/>
        </p:nvSpPr>
        <p:spPr>
          <a:xfrm>
            <a:off x="2464485"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030759"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2477796" y="3795544"/>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044415" y="3795544"/>
            <a:ext cx="184784" cy="257175"/>
          </a:xfrm>
          <a:prstGeom prst="rect">
            <a:avLst/>
          </a:prstGeom>
        </p:spPr>
      </p:pic>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8612638" y="3300280"/>
            <a:ext cx="2067542" cy="2000847"/>
          </a:xfrm>
          <a:prstGeom prst="rect">
            <a:avLst/>
          </a:prstGeom>
        </p:spPr>
      </p:pic>
      <p:sp>
        <p:nvSpPr>
          <p:cNvPr id="6" name="TextBox 5">
            <a:extLst>
              <a:ext uri="{FF2B5EF4-FFF2-40B4-BE49-F238E27FC236}">
                <a16:creationId xmlns:a16="http://schemas.microsoft.com/office/drawing/2014/main" id="{FA819129-8F5B-4EE3-77E7-0701E63728D0}"/>
              </a:ext>
            </a:extLst>
          </p:cNvPr>
          <p:cNvSpPr txBox="1"/>
          <p:nvPr/>
        </p:nvSpPr>
        <p:spPr>
          <a:xfrm>
            <a:off x="1455457" y="4577656"/>
            <a:ext cx="1880975" cy="584775"/>
          </a:xfrm>
          <a:prstGeom prst="rect">
            <a:avLst/>
          </a:prstGeom>
          <a:noFill/>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priority queue</a:t>
            </a:r>
          </a:p>
          <a:p>
            <a:pPr algn="ctr"/>
            <a:r>
              <a:rPr lang="en-US" sz="1600" dirty="0">
                <a:latin typeface="Tahoma" panose="020B0604030504040204" pitchFamily="34" charset="0"/>
                <a:ea typeface="Tahoma" panose="020B0604030504040204" pitchFamily="34" charset="0"/>
                <a:cs typeface="Tahoma" panose="020B0604030504040204" pitchFamily="34" charset="0"/>
              </a:rPr>
              <a:t>(runnable jobs)</a:t>
            </a:r>
          </a:p>
        </p:txBody>
      </p:sp>
      <p:sp>
        <p:nvSpPr>
          <p:cNvPr id="5" name="사각형: 둥근 모서리 2084">
            <a:extLst>
              <a:ext uri="{FF2B5EF4-FFF2-40B4-BE49-F238E27FC236}">
                <a16:creationId xmlns:a16="http://schemas.microsoft.com/office/drawing/2014/main" id="{530E84CE-FB98-961C-CFCD-3E570193299D}"/>
              </a:ext>
            </a:extLst>
          </p:cNvPr>
          <p:cNvSpPr/>
          <p:nvPr/>
        </p:nvSpPr>
        <p:spPr>
          <a:xfrm>
            <a:off x="3712228" y="3720054"/>
            <a:ext cx="474588" cy="471861"/>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2000">
              <a:solidFill>
                <a:schemeClr val="bg1"/>
              </a:solidFill>
              <a:latin typeface="Tahoma" panose="020B0604030504040204" pitchFamily="34" charset="0"/>
              <a:cs typeface="Tahoma" panose="020B0604030504040204" pitchFamily="34" charset="0"/>
            </a:endParaRPr>
          </a:p>
        </p:txBody>
      </p:sp>
      <p:sp>
        <p:nvSpPr>
          <p:cNvPr id="12" name="순서도: 카드 2053">
            <a:extLst>
              <a:ext uri="{FF2B5EF4-FFF2-40B4-BE49-F238E27FC236}">
                <a16:creationId xmlns:a16="http://schemas.microsoft.com/office/drawing/2014/main" id="{B80CE5B5-9442-CA99-EC09-2475EC6C3448}"/>
              </a:ext>
            </a:extLst>
          </p:cNvPr>
          <p:cNvSpPr/>
          <p:nvPr/>
        </p:nvSpPr>
        <p:spPr>
          <a:xfrm>
            <a:off x="4005113" y="349908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7" name="그림 2088">
            <a:extLst>
              <a:ext uri="{FF2B5EF4-FFF2-40B4-BE49-F238E27FC236}">
                <a16:creationId xmlns:a16="http://schemas.microsoft.com/office/drawing/2014/main" id="{11E1847B-264B-0644-6017-83C4C6DD447D}"/>
              </a:ext>
            </a:extLst>
          </p:cNvPr>
          <p:cNvPicPr>
            <a:picLocks noChangeAspect="1"/>
          </p:cNvPicPr>
          <p:nvPr/>
        </p:nvPicPr>
        <p:blipFill rotWithShape="1">
          <a:blip r:embed="rId3"/>
          <a:srcRect l="1" r="39804"/>
          <a:stretch/>
        </p:blipFill>
        <p:spPr>
          <a:xfrm>
            <a:off x="4016051" y="3515204"/>
            <a:ext cx="184784" cy="257175"/>
          </a:xfrm>
          <a:prstGeom prst="rect">
            <a:avLst/>
          </a:prstGeom>
        </p:spPr>
      </p:pic>
      <p:sp>
        <p:nvSpPr>
          <p:cNvPr id="20" name="TextBox 19">
            <a:extLst>
              <a:ext uri="{FF2B5EF4-FFF2-40B4-BE49-F238E27FC236}">
                <a16:creationId xmlns:a16="http://schemas.microsoft.com/office/drawing/2014/main" id="{0C0B815C-DA95-470B-CF5D-0E71BF959379}"/>
              </a:ext>
            </a:extLst>
          </p:cNvPr>
          <p:cNvSpPr txBox="1"/>
          <p:nvPr/>
        </p:nvSpPr>
        <p:spPr>
          <a:xfrm>
            <a:off x="3639328" y="2469283"/>
            <a:ext cx="1585219" cy="830997"/>
          </a:xfrm>
          <a:prstGeom prst="rect">
            <a:avLst/>
          </a:prstGeom>
          <a:noFill/>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CPU  = 12</a:t>
            </a:r>
          </a:p>
          <a:p>
            <a:r>
              <a:rPr lang="en-US" sz="1600" dirty="0">
                <a:latin typeface="Tahoma" panose="020B0604030504040204" pitchFamily="34" charset="0"/>
                <a:ea typeface="Tahoma" panose="020B0604030504040204" pitchFamily="34" charset="0"/>
                <a:cs typeface="Tahoma" panose="020B0604030504040204" pitchFamily="34" charset="0"/>
              </a:rPr>
              <a:t>Mem = 250GB</a:t>
            </a:r>
          </a:p>
          <a:p>
            <a:r>
              <a:rPr lang="en-US" sz="1600" dirty="0">
                <a:latin typeface="Tahoma" panose="020B0604030504040204" pitchFamily="34" charset="0"/>
                <a:ea typeface="Tahoma" panose="020B0604030504040204" pitchFamily="34" charset="0"/>
                <a:cs typeface="Tahoma" panose="020B0604030504040204" pitchFamily="34" charset="0"/>
              </a:rPr>
              <a:t>GPU  = 2</a:t>
            </a:r>
          </a:p>
        </p:txBody>
      </p:sp>
      <p:sp>
        <p:nvSpPr>
          <p:cNvPr id="21" name="Speech Bubble: Rectangle 20">
            <a:extLst>
              <a:ext uri="{FF2B5EF4-FFF2-40B4-BE49-F238E27FC236}">
                <a16:creationId xmlns:a16="http://schemas.microsoft.com/office/drawing/2014/main" id="{8EA5DB52-E538-32F8-721D-5F8BC87923AA}"/>
              </a:ext>
            </a:extLst>
          </p:cNvPr>
          <p:cNvSpPr/>
          <p:nvPr/>
        </p:nvSpPr>
        <p:spPr>
          <a:xfrm>
            <a:off x="3593392" y="2425836"/>
            <a:ext cx="1513215" cy="917893"/>
          </a:xfrm>
          <a:prstGeom prst="wedgeRectCallout">
            <a:avLst>
              <a:gd name="adj1" fmla="val -14539"/>
              <a:gd name="adj2" fmla="val 66305"/>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18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dirty="0"/>
              <a:t>Synergy-TUNE scheduling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15</a:t>
            </a:fld>
            <a:endParaRPr kumimoji="1" lang="ko-KR" altLang="en-US" dirty="0"/>
          </a:p>
        </p:txBody>
      </p:sp>
      <p:sp>
        <p:nvSpPr>
          <p:cNvPr id="4" name="내용 개체 틀 3"/>
          <p:cNvSpPr>
            <a:spLocks noGrp="1"/>
          </p:cNvSpPr>
          <p:nvPr>
            <p:ph idx="1"/>
          </p:nvPr>
        </p:nvSpPr>
        <p:spPr/>
        <p:txBody>
          <a:bodyPr/>
          <a:lstStyle/>
          <a:p>
            <a:r>
              <a:rPr lang="en-US" altLang="ko-KR" sz="2400" dirty="0"/>
              <a:t>Synergy checks if the jobs demand can be fitted in the cluster</a:t>
            </a:r>
            <a:endParaRPr lang="en-US" altLang="ko-KR" sz="2000" dirty="0"/>
          </a:p>
          <a:p>
            <a:pPr lvl="1"/>
            <a:endParaRPr lang="en-US" altLang="ko-KR" sz="2000" dirty="0"/>
          </a:p>
        </p:txBody>
      </p:sp>
      <p:cxnSp>
        <p:nvCxnSpPr>
          <p:cNvPr id="32" name="직선 화살표 연결선 31">
            <a:extLst>
              <a:ext uri="{FF2B5EF4-FFF2-40B4-BE49-F238E27FC236}">
                <a16:creationId xmlns:a16="http://schemas.microsoft.com/office/drawing/2014/main" id="{33C93D94-8A00-CFEE-26B9-E7028B4FA898}"/>
              </a:ext>
            </a:extLst>
          </p:cNvPr>
          <p:cNvCxnSpPr>
            <a:cxnSpLocks/>
          </p:cNvCxnSpPr>
          <p:nvPr/>
        </p:nvCxnSpPr>
        <p:spPr>
          <a:xfrm>
            <a:off x="3305737" y="4288494"/>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1492371" y="4577656"/>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1492371" y="3908509"/>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사각형: 둥근 모서리 2085">
            <a:extLst>
              <a:ext uri="{FF2B5EF4-FFF2-40B4-BE49-F238E27FC236}">
                <a16:creationId xmlns:a16="http://schemas.microsoft.com/office/drawing/2014/main" id="{80B1E546-A3BC-6D10-379F-4CEFECD5ED31}"/>
              </a:ext>
            </a:extLst>
          </p:cNvPr>
          <p:cNvSpPr/>
          <p:nvPr/>
        </p:nvSpPr>
        <p:spPr>
          <a:xfrm>
            <a:off x="2158651" y="4000394"/>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2717446" y="4000394"/>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4" name="순서도: 카드 2054">
            <a:extLst>
              <a:ext uri="{FF2B5EF4-FFF2-40B4-BE49-F238E27FC236}">
                <a16:creationId xmlns:a16="http://schemas.microsoft.com/office/drawing/2014/main" id="{193355FA-7533-60BB-78DE-6C9A3F9E798B}"/>
              </a:ext>
            </a:extLst>
          </p:cNvPr>
          <p:cNvSpPr/>
          <p:nvPr/>
        </p:nvSpPr>
        <p:spPr>
          <a:xfrm>
            <a:off x="2464485"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030759"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2477796" y="3795544"/>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044415" y="3795544"/>
            <a:ext cx="184784" cy="257175"/>
          </a:xfrm>
          <a:prstGeom prst="rect">
            <a:avLst/>
          </a:prstGeom>
        </p:spPr>
      </p:pic>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8612638" y="3300280"/>
            <a:ext cx="2067542" cy="2000847"/>
          </a:xfrm>
          <a:prstGeom prst="rect">
            <a:avLst/>
          </a:prstGeom>
        </p:spPr>
      </p:pic>
      <p:sp>
        <p:nvSpPr>
          <p:cNvPr id="6" name="TextBox 5">
            <a:extLst>
              <a:ext uri="{FF2B5EF4-FFF2-40B4-BE49-F238E27FC236}">
                <a16:creationId xmlns:a16="http://schemas.microsoft.com/office/drawing/2014/main" id="{FA819129-8F5B-4EE3-77E7-0701E63728D0}"/>
              </a:ext>
            </a:extLst>
          </p:cNvPr>
          <p:cNvSpPr txBox="1"/>
          <p:nvPr/>
        </p:nvSpPr>
        <p:spPr>
          <a:xfrm>
            <a:off x="1455457" y="4577656"/>
            <a:ext cx="1880975" cy="584775"/>
          </a:xfrm>
          <a:prstGeom prst="rect">
            <a:avLst/>
          </a:prstGeom>
          <a:noFill/>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priority queue</a:t>
            </a:r>
          </a:p>
          <a:p>
            <a:pPr algn="ctr"/>
            <a:r>
              <a:rPr lang="en-US" sz="1600" dirty="0">
                <a:latin typeface="Tahoma" panose="020B0604030504040204" pitchFamily="34" charset="0"/>
                <a:ea typeface="Tahoma" panose="020B0604030504040204" pitchFamily="34" charset="0"/>
                <a:cs typeface="Tahoma" panose="020B0604030504040204" pitchFamily="34" charset="0"/>
              </a:rPr>
              <a:t>(runnable jobs)</a:t>
            </a:r>
          </a:p>
        </p:txBody>
      </p:sp>
      <p:sp>
        <p:nvSpPr>
          <p:cNvPr id="5" name="사각형: 둥근 모서리 2084">
            <a:extLst>
              <a:ext uri="{FF2B5EF4-FFF2-40B4-BE49-F238E27FC236}">
                <a16:creationId xmlns:a16="http://schemas.microsoft.com/office/drawing/2014/main" id="{530E84CE-FB98-961C-CFCD-3E570193299D}"/>
              </a:ext>
            </a:extLst>
          </p:cNvPr>
          <p:cNvSpPr/>
          <p:nvPr/>
        </p:nvSpPr>
        <p:spPr>
          <a:xfrm>
            <a:off x="3712228" y="3720054"/>
            <a:ext cx="474588" cy="471861"/>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2000">
              <a:solidFill>
                <a:schemeClr val="bg1"/>
              </a:solidFill>
              <a:latin typeface="Tahoma" panose="020B0604030504040204" pitchFamily="34" charset="0"/>
              <a:cs typeface="Tahoma" panose="020B0604030504040204" pitchFamily="34" charset="0"/>
            </a:endParaRPr>
          </a:p>
        </p:txBody>
      </p:sp>
      <p:sp>
        <p:nvSpPr>
          <p:cNvPr id="12" name="순서도: 카드 2053">
            <a:extLst>
              <a:ext uri="{FF2B5EF4-FFF2-40B4-BE49-F238E27FC236}">
                <a16:creationId xmlns:a16="http://schemas.microsoft.com/office/drawing/2014/main" id="{B80CE5B5-9442-CA99-EC09-2475EC6C3448}"/>
              </a:ext>
            </a:extLst>
          </p:cNvPr>
          <p:cNvSpPr/>
          <p:nvPr/>
        </p:nvSpPr>
        <p:spPr>
          <a:xfrm>
            <a:off x="4005113" y="349908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7" name="그림 2088">
            <a:extLst>
              <a:ext uri="{FF2B5EF4-FFF2-40B4-BE49-F238E27FC236}">
                <a16:creationId xmlns:a16="http://schemas.microsoft.com/office/drawing/2014/main" id="{11E1847B-264B-0644-6017-83C4C6DD447D}"/>
              </a:ext>
            </a:extLst>
          </p:cNvPr>
          <p:cNvPicPr>
            <a:picLocks noChangeAspect="1"/>
          </p:cNvPicPr>
          <p:nvPr/>
        </p:nvPicPr>
        <p:blipFill rotWithShape="1">
          <a:blip r:embed="rId3"/>
          <a:srcRect l="1" r="39804"/>
          <a:stretch/>
        </p:blipFill>
        <p:spPr>
          <a:xfrm>
            <a:off x="4016051" y="3515204"/>
            <a:ext cx="184784" cy="257175"/>
          </a:xfrm>
          <a:prstGeom prst="rect">
            <a:avLst/>
          </a:prstGeom>
        </p:spPr>
      </p:pic>
      <p:sp>
        <p:nvSpPr>
          <p:cNvPr id="20" name="TextBox 19">
            <a:extLst>
              <a:ext uri="{FF2B5EF4-FFF2-40B4-BE49-F238E27FC236}">
                <a16:creationId xmlns:a16="http://schemas.microsoft.com/office/drawing/2014/main" id="{0C0B815C-DA95-470B-CF5D-0E71BF959379}"/>
              </a:ext>
            </a:extLst>
          </p:cNvPr>
          <p:cNvSpPr txBox="1"/>
          <p:nvPr/>
        </p:nvSpPr>
        <p:spPr>
          <a:xfrm>
            <a:off x="3639328" y="2469283"/>
            <a:ext cx="1585219" cy="830997"/>
          </a:xfrm>
          <a:prstGeom prst="rect">
            <a:avLst/>
          </a:prstGeom>
          <a:noFill/>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CPU  = 12</a:t>
            </a:r>
          </a:p>
          <a:p>
            <a:r>
              <a:rPr lang="en-US" sz="1600" dirty="0">
                <a:latin typeface="Tahoma" panose="020B0604030504040204" pitchFamily="34" charset="0"/>
                <a:ea typeface="Tahoma" panose="020B0604030504040204" pitchFamily="34" charset="0"/>
                <a:cs typeface="Tahoma" panose="020B0604030504040204" pitchFamily="34" charset="0"/>
              </a:rPr>
              <a:t>Mem = 250GB</a:t>
            </a:r>
          </a:p>
          <a:p>
            <a:r>
              <a:rPr lang="en-US" sz="1600" dirty="0">
                <a:latin typeface="Tahoma" panose="020B0604030504040204" pitchFamily="34" charset="0"/>
                <a:ea typeface="Tahoma" panose="020B0604030504040204" pitchFamily="34" charset="0"/>
                <a:cs typeface="Tahoma" panose="020B0604030504040204" pitchFamily="34" charset="0"/>
              </a:rPr>
              <a:t>GPU  = 2</a:t>
            </a:r>
          </a:p>
        </p:txBody>
      </p:sp>
      <p:sp>
        <p:nvSpPr>
          <p:cNvPr id="21" name="Speech Bubble: Rectangle 20">
            <a:extLst>
              <a:ext uri="{FF2B5EF4-FFF2-40B4-BE49-F238E27FC236}">
                <a16:creationId xmlns:a16="http://schemas.microsoft.com/office/drawing/2014/main" id="{8EA5DB52-E538-32F8-721D-5F8BC87923AA}"/>
              </a:ext>
            </a:extLst>
          </p:cNvPr>
          <p:cNvSpPr/>
          <p:nvPr/>
        </p:nvSpPr>
        <p:spPr>
          <a:xfrm>
            <a:off x="3593392" y="2425836"/>
            <a:ext cx="1513215" cy="917893"/>
          </a:xfrm>
          <a:prstGeom prst="wedgeRectCallout">
            <a:avLst>
              <a:gd name="adj1" fmla="val -14539"/>
              <a:gd name="adj2" fmla="val 66305"/>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A6CBCFF2-B39B-9D3D-9542-D915F5A422F7}"/>
              </a:ext>
            </a:extLst>
          </p:cNvPr>
          <p:cNvSpPr/>
          <p:nvPr/>
        </p:nvSpPr>
        <p:spPr>
          <a:xfrm>
            <a:off x="4654960" y="3820818"/>
            <a:ext cx="2391038" cy="935352"/>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Fits in</a:t>
            </a:r>
          </a:p>
          <a:p>
            <a:pPr algn="ctr"/>
            <a:r>
              <a:rPr lang="en-US" dirty="0">
                <a:solidFill>
                  <a:schemeClr val="tx1"/>
                </a:solidFill>
              </a:rPr>
              <a:t>Cluster?</a:t>
            </a:r>
          </a:p>
        </p:txBody>
      </p:sp>
      <p:cxnSp>
        <p:nvCxnSpPr>
          <p:cNvPr id="13" name="직선 화살표 연결선 31">
            <a:extLst>
              <a:ext uri="{FF2B5EF4-FFF2-40B4-BE49-F238E27FC236}">
                <a16:creationId xmlns:a16="http://schemas.microsoft.com/office/drawing/2014/main" id="{87555C65-C10A-7DBE-D698-84A394470C3E}"/>
              </a:ext>
            </a:extLst>
          </p:cNvPr>
          <p:cNvCxnSpPr>
            <a:cxnSpLocks/>
          </p:cNvCxnSpPr>
          <p:nvPr/>
        </p:nvCxnSpPr>
        <p:spPr>
          <a:xfrm>
            <a:off x="7241467" y="4288494"/>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C3A06A-F3B0-FD16-636C-26FEFA817487}"/>
              </a:ext>
            </a:extLst>
          </p:cNvPr>
          <p:cNvSpPr txBox="1"/>
          <p:nvPr/>
        </p:nvSpPr>
        <p:spPr>
          <a:xfrm>
            <a:off x="7571916" y="3949940"/>
            <a:ext cx="1585219" cy="338554"/>
          </a:xfrm>
          <a:prstGeom prst="rect">
            <a:avLst/>
          </a:prstGeom>
          <a:noFill/>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YES</a:t>
            </a:r>
          </a:p>
        </p:txBody>
      </p:sp>
    </p:spTree>
    <p:extLst>
      <p:ext uri="{BB962C8B-B14F-4D97-AF65-F5344CB8AC3E}">
        <p14:creationId xmlns:p14="http://schemas.microsoft.com/office/powerpoint/2010/main" val="3797311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dirty="0"/>
              <a:t>Synergy-TUNE scheduling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16</a:t>
            </a:fld>
            <a:endParaRPr kumimoji="1" lang="ko-KR" altLang="en-US" dirty="0"/>
          </a:p>
        </p:txBody>
      </p:sp>
      <p:sp>
        <p:nvSpPr>
          <p:cNvPr id="4" name="내용 개체 틀 3"/>
          <p:cNvSpPr>
            <a:spLocks noGrp="1"/>
          </p:cNvSpPr>
          <p:nvPr>
            <p:ph idx="1"/>
          </p:nvPr>
        </p:nvSpPr>
        <p:spPr/>
        <p:txBody>
          <a:bodyPr/>
          <a:lstStyle/>
          <a:p>
            <a:r>
              <a:rPr lang="en-US" altLang="ko-KR" sz="2400" dirty="0"/>
              <a:t>Synergy checks if the jobs demand can be fitted in the cluster</a:t>
            </a:r>
          </a:p>
          <a:p>
            <a:r>
              <a:rPr lang="en-US" altLang="ko-KR" sz="2400" dirty="0"/>
              <a:t>If it does fit the cluster, then the job is assigned to the cluster</a:t>
            </a:r>
          </a:p>
          <a:p>
            <a:pPr lvl="1"/>
            <a:endParaRPr lang="en-US" altLang="ko-KR" sz="2000" dirty="0"/>
          </a:p>
        </p:txBody>
      </p:sp>
      <p:cxnSp>
        <p:nvCxnSpPr>
          <p:cNvPr id="32" name="직선 화살표 연결선 31">
            <a:extLst>
              <a:ext uri="{FF2B5EF4-FFF2-40B4-BE49-F238E27FC236}">
                <a16:creationId xmlns:a16="http://schemas.microsoft.com/office/drawing/2014/main" id="{33C93D94-8A00-CFEE-26B9-E7028B4FA898}"/>
              </a:ext>
            </a:extLst>
          </p:cNvPr>
          <p:cNvCxnSpPr>
            <a:cxnSpLocks/>
          </p:cNvCxnSpPr>
          <p:nvPr/>
        </p:nvCxnSpPr>
        <p:spPr>
          <a:xfrm>
            <a:off x="3305737" y="4288494"/>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1492371" y="4577656"/>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1492371" y="3908509"/>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사각형: 둥근 모서리 2085">
            <a:extLst>
              <a:ext uri="{FF2B5EF4-FFF2-40B4-BE49-F238E27FC236}">
                <a16:creationId xmlns:a16="http://schemas.microsoft.com/office/drawing/2014/main" id="{80B1E546-A3BC-6D10-379F-4CEFECD5ED31}"/>
              </a:ext>
            </a:extLst>
          </p:cNvPr>
          <p:cNvSpPr/>
          <p:nvPr/>
        </p:nvSpPr>
        <p:spPr>
          <a:xfrm>
            <a:off x="2158651" y="4000394"/>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2717446" y="4000394"/>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4" name="순서도: 카드 2054">
            <a:extLst>
              <a:ext uri="{FF2B5EF4-FFF2-40B4-BE49-F238E27FC236}">
                <a16:creationId xmlns:a16="http://schemas.microsoft.com/office/drawing/2014/main" id="{193355FA-7533-60BB-78DE-6C9A3F9E798B}"/>
              </a:ext>
            </a:extLst>
          </p:cNvPr>
          <p:cNvSpPr/>
          <p:nvPr/>
        </p:nvSpPr>
        <p:spPr>
          <a:xfrm>
            <a:off x="2464485"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030759"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2477796" y="3795544"/>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044415" y="3795544"/>
            <a:ext cx="184784" cy="257175"/>
          </a:xfrm>
          <a:prstGeom prst="rect">
            <a:avLst/>
          </a:prstGeom>
        </p:spPr>
      </p:pic>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8612638" y="3300280"/>
            <a:ext cx="2067542" cy="2000847"/>
          </a:xfrm>
          <a:prstGeom prst="rect">
            <a:avLst/>
          </a:prstGeom>
        </p:spPr>
      </p:pic>
      <p:sp>
        <p:nvSpPr>
          <p:cNvPr id="6" name="TextBox 5">
            <a:extLst>
              <a:ext uri="{FF2B5EF4-FFF2-40B4-BE49-F238E27FC236}">
                <a16:creationId xmlns:a16="http://schemas.microsoft.com/office/drawing/2014/main" id="{FA819129-8F5B-4EE3-77E7-0701E63728D0}"/>
              </a:ext>
            </a:extLst>
          </p:cNvPr>
          <p:cNvSpPr txBox="1"/>
          <p:nvPr/>
        </p:nvSpPr>
        <p:spPr>
          <a:xfrm>
            <a:off x="1455457" y="4577656"/>
            <a:ext cx="1880975" cy="584775"/>
          </a:xfrm>
          <a:prstGeom prst="rect">
            <a:avLst/>
          </a:prstGeom>
          <a:noFill/>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priority queue</a:t>
            </a:r>
          </a:p>
          <a:p>
            <a:pPr algn="ctr"/>
            <a:r>
              <a:rPr lang="en-US" sz="1600" dirty="0">
                <a:latin typeface="Tahoma" panose="020B0604030504040204" pitchFamily="34" charset="0"/>
                <a:ea typeface="Tahoma" panose="020B0604030504040204" pitchFamily="34" charset="0"/>
                <a:cs typeface="Tahoma" panose="020B0604030504040204" pitchFamily="34" charset="0"/>
              </a:rPr>
              <a:t>(runnable jobs)</a:t>
            </a:r>
          </a:p>
        </p:txBody>
      </p:sp>
      <p:sp>
        <p:nvSpPr>
          <p:cNvPr id="5" name="사각형: 둥근 모서리 2084">
            <a:extLst>
              <a:ext uri="{FF2B5EF4-FFF2-40B4-BE49-F238E27FC236}">
                <a16:creationId xmlns:a16="http://schemas.microsoft.com/office/drawing/2014/main" id="{530E84CE-FB98-961C-CFCD-3E570193299D}"/>
              </a:ext>
            </a:extLst>
          </p:cNvPr>
          <p:cNvSpPr/>
          <p:nvPr/>
        </p:nvSpPr>
        <p:spPr>
          <a:xfrm>
            <a:off x="9319602" y="3949962"/>
            <a:ext cx="261591" cy="260088"/>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1050">
              <a:solidFill>
                <a:schemeClr val="bg1"/>
              </a:solidFill>
              <a:latin typeface="Tahoma" panose="020B0604030504040204" pitchFamily="34" charset="0"/>
              <a:cs typeface="Tahoma" panose="020B0604030504040204" pitchFamily="34" charset="0"/>
            </a:endParaRPr>
          </a:p>
        </p:txBody>
      </p:sp>
      <p:sp>
        <p:nvSpPr>
          <p:cNvPr id="9" name="Diamond 8">
            <a:extLst>
              <a:ext uri="{FF2B5EF4-FFF2-40B4-BE49-F238E27FC236}">
                <a16:creationId xmlns:a16="http://schemas.microsoft.com/office/drawing/2014/main" id="{A6CBCFF2-B39B-9D3D-9542-D915F5A422F7}"/>
              </a:ext>
            </a:extLst>
          </p:cNvPr>
          <p:cNvSpPr/>
          <p:nvPr/>
        </p:nvSpPr>
        <p:spPr>
          <a:xfrm>
            <a:off x="4654960" y="3820818"/>
            <a:ext cx="2391038" cy="935352"/>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Fits in</a:t>
            </a:r>
          </a:p>
          <a:p>
            <a:pPr algn="ctr"/>
            <a:r>
              <a:rPr lang="en-US" dirty="0">
                <a:solidFill>
                  <a:schemeClr val="tx1"/>
                </a:solidFill>
              </a:rPr>
              <a:t>Cluster?</a:t>
            </a:r>
          </a:p>
        </p:txBody>
      </p:sp>
      <p:cxnSp>
        <p:nvCxnSpPr>
          <p:cNvPr id="13" name="직선 화살표 연결선 31">
            <a:extLst>
              <a:ext uri="{FF2B5EF4-FFF2-40B4-BE49-F238E27FC236}">
                <a16:creationId xmlns:a16="http://schemas.microsoft.com/office/drawing/2014/main" id="{87555C65-C10A-7DBE-D698-84A394470C3E}"/>
              </a:ext>
            </a:extLst>
          </p:cNvPr>
          <p:cNvCxnSpPr>
            <a:cxnSpLocks/>
          </p:cNvCxnSpPr>
          <p:nvPr/>
        </p:nvCxnSpPr>
        <p:spPr>
          <a:xfrm>
            <a:off x="7241467" y="4288494"/>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C3A06A-F3B0-FD16-636C-26FEFA817487}"/>
              </a:ext>
            </a:extLst>
          </p:cNvPr>
          <p:cNvSpPr txBox="1"/>
          <p:nvPr/>
        </p:nvSpPr>
        <p:spPr>
          <a:xfrm>
            <a:off x="7571916" y="3949940"/>
            <a:ext cx="1585219" cy="338554"/>
          </a:xfrm>
          <a:prstGeom prst="rect">
            <a:avLst/>
          </a:prstGeom>
          <a:noFill/>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YES</a:t>
            </a:r>
          </a:p>
        </p:txBody>
      </p:sp>
    </p:spTree>
    <p:extLst>
      <p:ext uri="{BB962C8B-B14F-4D97-AF65-F5344CB8AC3E}">
        <p14:creationId xmlns:p14="http://schemas.microsoft.com/office/powerpoint/2010/main" val="3988855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dirty="0"/>
              <a:t>Synergy-TUNE scheduling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17</a:t>
            </a:fld>
            <a:endParaRPr kumimoji="1" lang="ko-KR" altLang="en-US" dirty="0"/>
          </a:p>
        </p:txBody>
      </p:sp>
      <p:sp>
        <p:nvSpPr>
          <p:cNvPr id="4" name="내용 개체 틀 3"/>
          <p:cNvSpPr>
            <a:spLocks noGrp="1"/>
          </p:cNvSpPr>
          <p:nvPr>
            <p:ph idx="1"/>
          </p:nvPr>
        </p:nvSpPr>
        <p:spPr/>
        <p:txBody>
          <a:bodyPr/>
          <a:lstStyle/>
          <a:p>
            <a:r>
              <a:rPr lang="en-US" altLang="ko-KR" sz="2400" dirty="0"/>
              <a:t>Synergy check if the job’s demand is greater than proportional share</a:t>
            </a:r>
          </a:p>
          <a:p>
            <a:r>
              <a:rPr lang="en-US" altLang="ko-KR" sz="2400" dirty="0"/>
              <a:t>If so, switch to GPU-proportional share and retry</a:t>
            </a:r>
            <a:endParaRPr lang="en-US" altLang="ko-KR" sz="2000" dirty="0"/>
          </a:p>
          <a:p>
            <a:pPr lvl="1"/>
            <a:endParaRPr lang="en-US" altLang="ko-KR" sz="2000" dirty="0"/>
          </a:p>
        </p:txBody>
      </p:sp>
      <p:cxnSp>
        <p:nvCxnSpPr>
          <p:cNvPr id="32" name="직선 화살표 연결선 31">
            <a:extLst>
              <a:ext uri="{FF2B5EF4-FFF2-40B4-BE49-F238E27FC236}">
                <a16:creationId xmlns:a16="http://schemas.microsoft.com/office/drawing/2014/main" id="{33C93D94-8A00-CFEE-26B9-E7028B4FA898}"/>
              </a:ext>
            </a:extLst>
          </p:cNvPr>
          <p:cNvCxnSpPr>
            <a:cxnSpLocks/>
          </p:cNvCxnSpPr>
          <p:nvPr/>
        </p:nvCxnSpPr>
        <p:spPr>
          <a:xfrm>
            <a:off x="3305737" y="4288494"/>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1492371" y="4577656"/>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1492371" y="3908509"/>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사각형: 둥근 모서리 2085">
            <a:extLst>
              <a:ext uri="{FF2B5EF4-FFF2-40B4-BE49-F238E27FC236}">
                <a16:creationId xmlns:a16="http://schemas.microsoft.com/office/drawing/2014/main" id="{80B1E546-A3BC-6D10-379F-4CEFECD5ED31}"/>
              </a:ext>
            </a:extLst>
          </p:cNvPr>
          <p:cNvSpPr/>
          <p:nvPr/>
        </p:nvSpPr>
        <p:spPr>
          <a:xfrm>
            <a:off x="2158651" y="4000394"/>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2717446" y="4000394"/>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4" name="순서도: 카드 2054">
            <a:extLst>
              <a:ext uri="{FF2B5EF4-FFF2-40B4-BE49-F238E27FC236}">
                <a16:creationId xmlns:a16="http://schemas.microsoft.com/office/drawing/2014/main" id="{193355FA-7533-60BB-78DE-6C9A3F9E798B}"/>
              </a:ext>
            </a:extLst>
          </p:cNvPr>
          <p:cNvSpPr/>
          <p:nvPr/>
        </p:nvSpPr>
        <p:spPr>
          <a:xfrm>
            <a:off x="2464485"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030759"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2477796" y="3795544"/>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044415" y="3795544"/>
            <a:ext cx="184784" cy="257175"/>
          </a:xfrm>
          <a:prstGeom prst="rect">
            <a:avLst/>
          </a:prstGeom>
        </p:spPr>
      </p:pic>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8612638" y="3300280"/>
            <a:ext cx="2067542" cy="2000847"/>
          </a:xfrm>
          <a:prstGeom prst="rect">
            <a:avLst/>
          </a:prstGeom>
        </p:spPr>
      </p:pic>
      <p:sp>
        <p:nvSpPr>
          <p:cNvPr id="6" name="TextBox 5">
            <a:extLst>
              <a:ext uri="{FF2B5EF4-FFF2-40B4-BE49-F238E27FC236}">
                <a16:creationId xmlns:a16="http://schemas.microsoft.com/office/drawing/2014/main" id="{FA819129-8F5B-4EE3-77E7-0701E63728D0}"/>
              </a:ext>
            </a:extLst>
          </p:cNvPr>
          <p:cNvSpPr txBox="1"/>
          <p:nvPr/>
        </p:nvSpPr>
        <p:spPr>
          <a:xfrm>
            <a:off x="1455457" y="4577656"/>
            <a:ext cx="1880975" cy="584775"/>
          </a:xfrm>
          <a:prstGeom prst="rect">
            <a:avLst/>
          </a:prstGeom>
          <a:noFill/>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priority queue</a:t>
            </a:r>
          </a:p>
          <a:p>
            <a:pPr algn="ctr"/>
            <a:r>
              <a:rPr lang="en-US" sz="1600" dirty="0">
                <a:latin typeface="Tahoma" panose="020B0604030504040204" pitchFamily="34" charset="0"/>
                <a:ea typeface="Tahoma" panose="020B0604030504040204" pitchFamily="34" charset="0"/>
                <a:cs typeface="Tahoma" panose="020B0604030504040204" pitchFamily="34" charset="0"/>
              </a:rPr>
              <a:t>(runnable jobs)</a:t>
            </a:r>
          </a:p>
        </p:txBody>
      </p:sp>
      <p:sp>
        <p:nvSpPr>
          <p:cNvPr id="9" name="Diamond 8">
            <a:extLst>
              <a:ext uri="{FF2B5EF4-FFF2-40B4-BE49-F238E27FC236}">
                <a16:creationId xmlns:a16="http://schemas.microsoft.com/office/drawing/2014/main" id="{A6CBCFF2-B39B-9D3D-9542-D915F5A422F7}"/>
              </a:ext>
            </a:extLst>
          </p:cNvPr>
          <p:cNvSpPr/>
          <p:nvPr/>
        </p:nvSpPr>
        <p:spPr>
          <a:xfrm>
            <a:off x="4654960" y="3820818"/>
            <a:ext cx="2391038" cy="935352"/>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Fits in</a:t>
            </a:r>
          </a:p>
          <a:p>
            <a:pPr algn="ctr"/>
            <a:r>
              <a:rPr lang="en-US" dirty="0">
                <a:solidFill>
                  <a:schemeClr val="tx1"/>
                </a:solidFill>
              </a:rPr>
              <a:t>Cluster?</a:t>
            </a:r>
          </a:p>
        </p:txBody>
      </p:sp>
      <p:cxnSp>
        <p:nvCxnSpPr>
          <p:cNvPr id="13" name="직선 화살표 연결선 31">
            <a:extLst>
              <a:ext uri="{FF2B5EF4-FFF2-40B4-BE49-F238E27FC236}">
                <a16:creationId xmlns:a16="http://schemas.microsoft.com/office/drawing/2014/main" id="{87555C65-C10A-7DBE-D698-84A394470C3E}"/>
              </a:ext>
            </a:extLst>
          </p:cNvPr>
          <p:cNvCxnSpPr>
            <a:cxnSpLocks/>
          </p:cNvCxnSpPr>
          <p:nvPr/>
        </p:nvCxnSpPr>
        <p:spPr>
          <a:xfrm>
            <a:off x="5850706" y="4756170"/>
            <a:ext cx="0" cy="426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C3A06A-F3B0-FD16-636C-26FEFA817487}"/>
              </a:ext>
            </a:extLst>
          </p:cNvPr>
          <p:cNvSpPr txBox="1"/>
          <p:nvPr/>
        </p:nvSpPr>
        <p:spPr>
          <a:xfrm>
            <a:off x="5858776" y="4772285"/>
            <a:ext cx="474448" cy="338554"/>
          </a:xfrm>
          <a:prstGeom prst="rect">
            <a:avLst/>
          </a:prstGeom>
          <a:noFill/>
        </p:spPr>
        <p:txBody>
          <a:bodyPr wrap="square">
            <a:spAutoFit/>
          </a:bodyPr>
          <a:lstStyle/>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NO</a:t>
            </a:r>
          </a:p>
        </p:txBody>
      </p:sp>
      <p:sp>
        <p:nvSpPr>
          <p:cNvPr id="20" name="사각형: 둥근 모서리 2084">
            <a:extLst>
              <a:ext uri="{FF2B5EF4-FFF2-40B4-BE49-F238E27FC236}">
                <a16:creationId xmlns:a16="http://schemas.microsoft.com/office/drawing/2014/main" id="{BD97420F-5C39-B55C-7957-1587C09FC513}"/>
              </a:ext>
            </a:extLst>
          </p:cNvPr>
          <p:cNvSpPr/>
          <p:nvPr/>
        </p:nvSpPr>
        <p:spPr>
          <a:xfrm>
            <a:off x="5460109" y="4806914"/>
            <a:ext cx="311473" cy="309683"/>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2000">
              <a:solidFill>
                <a:schemeClr val="bg1"/>
              </a:solidFill>
              <a:latin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777FB234-5AC7-DDD8-1129-68B50EAD9F09}"/>
              </a:ext>
            </a:extLst>
          </p:cNvPr>
          <p:cNvSpPr txBox="1"/>
          <p:nvPr/>
        </p:nvSpPr>
        <p:spPr>
          <a:xfrm>
            <a:off x="4542194" y="5257572"/>
            <a:ext cx="2616569" cy="584775"/>
          </a:xfrm>
          <a:prstGeom prst="rect">
            <a:avLst/>
          </a:prstGeom>
          <a:noFill/>
          <a:ln w="28575">
            <a:solidFill>
              <a:schemeClr val="tx1"/>
            </a:solidFill>
          </a:ln>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Tune DNN job to a</a:t>
            </a:r>
          </a:p>
          <a:p>
            <a:pPr algn="ctr"/>
            <a:r>
              <a:rPr lang="en-US" sz="1600" dirty="0">
                <a:latin typeface="Tahoma" panose="020B0604030504040204" pitchFamily="34" charset="0"/>
                <a:ea typeface="Tahoma" panose="020B0604030504040204" pitchFamily="34" charset="0"/>
                <a:cs typeface="Tahoma" panose="020B0604030504040204" pitchFamily="34" charset="0"/>
              </a:rPr>
              <a:t>GPU-proportional share</a:t>
            </a:r>
          </a:p>
        </p:txBody>
      </p:sp>
    </p:spTree>
    <p:extLst>
      <p:ext uri="{BB962C8B-B14F-4D97-AF65-F5344CB8AC3E}">
        <p14:creationId xmlns:p14="http://schemas.microsoft.com/office/powerpoint/2010/main" val="3537581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dirty="0"/>
              <a:t>Synergy-TUNE scheduling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18</a:t>
            </a:fld>
            <a:endParaRPr kumimoji="1" lang="ko-KR" altLang="en-US" dirty="0"/>
          </a:p>
        </p:txBody>
      </p:sp>
      <p:sp>
        <p:nvSpPr>
          <p:cNvPr id="4" name="내용 개체 틀 3"/>
          <p:cNvSpPr>
            <a:spLocks noGrp="1"/>
          </p:cNvSpPr>
          <p:nvPr>
            <p:ph idx="1"/>
          </p:nvPr>
        </p:nvSpPr>
        <p:spPr/>
        <p:txBody>
          <a:bodyPr/>
          <a:lstStyle/>
          <a:p>
            <a:r>
              <a:rPr lang="en-US" altLang="ko-KR" sz="2400" dirty="0"/>
              <a:t>Synergy check if the job’s demand is greater than proportional share</a:t>
            </a:r>
          </a:p>
          <a:p>
            <a:r>
              <a:rPr lang="en-US" altLang="ko-KR" sz="2400" dirty="0"/>
              <a:t>If so, switch to GPU-proportional share and retry</a:t>
            </a:r>
            <a:endParaRPr lang="en-US" altLang="ko-KR" sz="2000" dirty="0"/>
          </a:p>
          <a:p>
            <a:pPr lvl="1"/>
            <a:endParaRPr lang="en-US" altLang="ko-KR" sz="2000" dirty="0"/>
          </a:p>
        </p:txBody>
      </p:sp>
      <p:cxnSp>
        <p:nvCxnSpPr>
          <p:cNvPr id="32" name="직선 화살표 연결선 31">
            <a:extLst>
              <a:ext uri="{FF2B5EF4-FFF2-40B4-BE49-F238E27FC236}">
                <a16:creationId xmlns:a16="http://schemas.microsoft.com/office/drawing/2014/main" id="{33C93D94-8A00-CFEE-26B9-E7028B4FA898}"/>
              </a:ext>
            </a:extLst>
          </p:cNvPr>
          <p:cNvCxnSpPr>
            <a:cxnSpLocks/>
          </p:cNvCxnSpPr>
          <p:nvPr/>
        </p:nvCxnSpPr>
        <p:spPr>
          <a:xfrm>
            <a:off x="3305737" y="4288494"/>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1492371" y="4577656"/>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1492371" y="3908509"/>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사각형: 둥근 모서리 2085">
            <a:extLst>
              <a:ext uri="{FF2B5EF4-FFF2-40B4-BE49-F238E27FC236}">
                <a16:creationId xmlns:a16="http://schemas.microsoft.com/office/drawing/2014/main" id="{80B1E546-A3BC-6D10-379F-4CEFECD5ED31}"/>
              </a:ext>
            </a:extLst>
          </p:cNvPr>
          <p:cNvSpPr/>
          <p:nvPr/>
        </p:nvSpPr>
        <p:spPr>
          <a:xfrm>
            <a:off x="2158651" y="4000394"/>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2717446" y="4000394"/>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4" name="순서도: 카드 2054">
            <a:extLst>
              <a:ext uri="{FF2B5EF4-FFF2-40B4-BE49-F238E27FC236}">
                <a16:creationId xmlns:a16="http://schemas.microsoft.com/office/drawing/2014/main" id="{193355FA-7533-60BB-78DE-6C9A3F9E798B}"/>
              </a:ext>
            </a:extLst>
          </p:cNvPr>
          <p:cNvSpPr/>
          <p:nvPr/>
        </p:nvSpPr>
        <p:spPr>
          <a:xfrm>
            <a:off x="2464485"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030759"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2477796" y="3795544"/>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044415" y="3795544"/>
            <a:ext cx="184784" cy="257175"/>
          </a:xfrm>
          <a:prstGeom prst="rect">
            <a:avLst/>
          </a:prstGeom>
        </p:spPr>
      </p:pic>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8612638" y="3300280"/>
            <a:ext cx="2067542" cy="2000847"/>
          </a:xfrm>
          <a:prstGeom prst="rect">
            <a:avLst/>
          </a:prstGeom>
        </p:spPr>
      </p:pic>
      <p:sp>
        <p:nvSpPr>
          <p:cNvPr id="6" name="TextBox 5">
            <a:extLst>
              <a:ext uri="{FF2B5EF4-FFF2-40B4-BE49-F238E27FC236}">
                <a16:creationId xmlns:a16="http://schemas.microsoft.com/office/drawing/2014/main" id="{FA819129-8F5B-4EE3-77E7-0701E63728D0}"/>
              </a:ext>
            </a:extLst>
          </p:cNvPr>
          <p:cNvSpPr txBox="1"/>
          <p:nvPr/>
        </p:nvSpPr>
        <p:spPr>
          <a:xfrm>
            <a:off x="1455457" y="4577656"/>
            <a:ext cx="1880975" cy="584775"/>
          </a:xfrm>
          <a:prstGeom prst="rect">
            <a:avLst/>
          </a:prstGeom>
          <a:noFill/>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priority queue</a:t>
            </a:r>
          </a:p>
          <a:p>
            <a:pPr algn="ctr"/>
            <a:r>
              <a:rPr lang="en-US" sz="1600" dirty="0">
                <a:latin typeface="Tahoma" panose="020B0604030504040204" pitchFamily="34" charset="0"/>
                <a:ea typeface="Tahoma" panose="020B0604030504040204" pitchFamily="34" charset="0"/>
                <a:cs typeface="Tahoma" panose="020B0604030504040204" pitchFamily="34" charset="0"/>
              </a:rPr>
              <a:t>(runnable jobs)</a:t>
            </a:r>
          </a:p>
        </p:txBody>
      </p:sp>
      <p:sp>
        <p:nvSpPr>
          <p:cNvPr id="9" name="Diamond 8">
            <a:extLst>
              <a:ext uri="{FF2B5EF4-FFF2-40B4-BE49-F238E27FC236}">
                <a16:creationId xmlns:a16="http://schemas.microsoft.com/office/drawing/2014/main" id="{A6CBCFF2-B39B-9D3D-9542-D915F5A422F7}"/>
              </a:ext>
            </a:extLst>
          </p:cNvPr>
          <p:cNvSpPr/>
          <p:nvPr/>
        </p:nvSpPr>
        <p:spPr>
          <a:xfrm>
            <a:off x="4654960" y="3820818"/>
            <a:ext cx="2391038" cy="935352"/>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Fits in</a:t>
            </a:r>
          </a:p>
          <a:p>
            <a:pPr algn="ctr"/>
            <a:r>
              <a:rPr lang="en-US" dirty="0">
                <a:solidFill>
                  <a:schemeClr val="tx1"/>
                </a:solidFill>
              </a:rPr>
              <a:t>Cluster?</a:t>
            </a:r>
          </a:p>
        </p:txBody>
      </p:sp>
      <p:cxnSp>
        <p:nvCxnSpPr>
          <p:cNvPr id="13" name="직선 화살표 연결선 31">
            <a:extLst>
              <a:ext uri="{FF2B5EF4-FFF2-40B4-BE49-F238E27FC236}">
                <a16:creationId xmlns:a16="http://schemas.microsoft.com/office/drawing/2014/main" id="{87555C65-C10A-7DBE-D698-84A394470C3E}"/>
              </a:ext>
            </a:extLst>
          </p:cNvPr>
          <p:cNvCxnSpPr>
            <a:cxnSpLocks/>
          </p:cNvCxnSpPr>
          <p:nvPr/>
        </p:nvCxnSpPr>
        <p:spPr>
          <a:xfrm>
            <a:off x="5850706" y="4756170"/>
            <a:ext cx="0" cy="426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C3A06A-F3B0-FD16-636C-26FEFA817487}"/>
              </a:ext>
            </a:extLst>
          </p:cNvPr>
          <p:cNvSpPr txBox="1"/>
          <p:nvPr/>
        </p:nvSpPr>
        <p:spPr>
          <a:xfrm>
            <a:off x="5858776" y="4772285"/>
            <a:ext cx="474448" cy="338554"/>
          </a:xfrm>
          <a:prstGeom prst="rect">
            <a:avLst/>
          </a:prstGeom>
          <a:noFill/>
        </p:spPr>
        <p:txBody>
          <a:bodyPr wrap="square">
            <a:spAutoFit/>
          </a:bodyPr>
          <a:lstStyle/>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NO</a:t>
            </a:r>
          </a:p>
        </p:txBody>
      </p:sp>
      <p:sp>
        <p:nvSpPr>
          <p:cNvPr id="21" name="TextBox 20">
            <a:extLst>
              <a:ext uri="{FF2B5EF4-FFF2-40B4-BE49-F238E27FC236}">
                <a16:creationId xmlns:a16="http://schemas.microsoft.com/office/drawing/2014/main" id="{777FB234-5AC7-DDD8-1129-68B50EAD9F09}"/>
              </a:ext>
            </a:extLst>
          </p:cNvPr>
          <p:cNvSpPr txBox="1"/>
          <p:nvPr/>
        </p:nvSpPr>
        <p:spPr>
          <a:xfrm>
            <a:off x="4542194" y="5257572"/>
            <a:ext cx="2616569" cy="584775"/>
          </a:xfrm>
          <a:prstGeom prst="rect">
            <a:avLst/>
          </a:prstGeom>
          <a:noFill/>
          <a:ln w="28575">
            <a:solidFill>
              <a:schemeClr val="tx1"/>
            </a:solidFill>
          </a:ln>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Tune DNN job to a</a:t>
            </a:r>
          </a:p>
          <a:p>
            <a:pPr algn="ctr"/>
            <a:r>
              <a:rPr lang="en-US" sz="1600" dirty="0">
                <a:latin typeface="Tahoma" panose="020B0604030504040204" pitchFamily="34" charset="0"/>
                <a:ea typeface="Tahoma" panose="020B0604030504040204" pitchFamily="34" charset="0"/>
                <a:cs typeface="Tahoma" panose="020B0604030504040204" pitchFamily="34" charset="0"/>
              </a:rPr>
              <a:t>GPU-proportional share</a:t>
            </a:r>
          </a:p>
        </p:txBody>
      </p:sp>
      <p:sp>
        <p:nvSpPr>
          <p:cNvPr id="5" name="사각형: 둥근 모서리 2084">
            <a:extLst>
              <a:ext uri="{FF2B5EF4-FFF2-40B4-BE49-F238E27FC236}">
                <a16:creationId xmlns:a16="http://schemas.microsoft.com/office/drawing/2014/main" id="{DEA43F73-5473-0E67-6929-2E5F478D9B8E}"/>
              </a:ext>
            </a:extLst>
          </p:cNvPr>
          <p:cNvSpPr/>
          <p:nvPr/>
        </p:nvSpPr>
        <p:spPr>
          <a:xfrm>
            <a:off x="3634346" y="3729878"/>
            <a:ext cx="474588" cy="471861"/>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2000">
              <a:solidFill>
                <a:schemeClr val="bg1"/>
              </a:solidFill>
              <a:latin typeface="Tahoma" panose="020B0604030504040204" pitchFamily="34" charset="0"/>
              <a:cs typeface="Tahoma" panose="020B0604030504040204" pitchFamily="34" charset="0"/>
            </a:endParaRPr>
          </a:p>
        </p:txBody>
      </p:sp>
      <p:sp>
        <p:nvSpPr>
          <p:cNvPr id="24" name="Arc 23">
            <a:extLst>
              <a:ext uri="{FF2B5EF4-FFF2-40B4-BE49-F238E27FC236}">
                <a16:creationId xmlns:a16="http://schemas.microsoft.com/office/drawing/2014/main" id="{56816D07-80D5-B163-ED45-AE5AB18C50F9}"/>
              </a:ext>
            </a:extLst>
          </p:cNvPr>
          <p:cNvSpPr/>
          <p:nvPr/>
        </p:nvSpPr>
        <p:spPr>
          <a:xfrm rot="11480764">
            <a:off x="3797548" y="3786575"/>
            <a:ext cx="1829979" cy="1677524"/>
          </a:xfrm>
          <a:prstGeom prst="arc">
            <a:avLst>
              <a:gd name="adj1" fmla="val 16200000"/>
              <a:gd name="adj2" fmla="val 497714"/>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직선 화살표 연결선 31">
            <a:extLst>
              <a:ext uri="{FF2B5EF4-FFF2-40B4-BE49-F238E27FC236}">
                <a16:creationId xmlns:a16="http://schemas.microsoft.com/office/drawing/2014/main" id="{7B83CDCA-8339-57E9-2A8E-A269B2BBF616}"/>
              </a:ext>
            </a:extLst>
          </p:cNvPr>
          <p:cNvCxnSpPr>
            <a:cxnSpLocks/>
          </p:cNvCxnSpPr>
          <p:nvPr/>
        </p:nvCxnSpPr>
        <p:spPr>
          <a:xfrm>
            <a:off x="7241467" y="4288494"/>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DEFC50D-1221-6749-B7B8-1046B0601AA3}"/>
              </a:ext>
            </a:extLst>
          </p:cNvPr>
          <p:cNvSpPr txBox="1"/>
          <p:nvPr/>
        </p:nvSpPr>
        <p:spPr>
          <a:xfrm>
            <a:off x="7571916" y="3949940"/>
            <a:ext cx="1585219" cy="338554"/>
          </a:xfrm>
          <a:prstGeom prst="rect">
            <a:avLst/>
          </a:prstGeom>
          <a:noFill/>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YES</a:t>
            </a:r>
          </a:p>
        </p:txBody>
      </p:sp>
    </p:spTree>
    <p:extLst>
      <p:ext uri="{BB962C8B-B14F-4D97-AF65-F5344CB8AC3E}">
        <p14:creationId xmlns:p14="http://schemas.microsoft.com/office/powerpoint/2010/main" val="1411270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dirty="0"/>
              <a:t>Synergy-TUNE scheduling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19</a:t>
            </a:fld>
            <a:endParaRPr kumimoji="1" lang="ko-KR" altLang="en-US" dirty="0"/>
          </a:p>
        </p:txBody>
      </p:sp>
      <p:sp>
        <p:nvSpPr>
          <p:cNvPr id="4" name="내용 개체 틀 3"/>
          <p:cNvSpPr>
            <a:spLocks noGrp="1"/>
          </p:cNvSpPr>
          <p:nvPr>
            <p:ph idx="1"/>
          </p:nvPr>
        </p:nvSpPr>
        <p:spPr/>
        <p:txBody>
          <a:bodyPr/>
          <a:lstStyle/>
          <a:p>
            <a:r>
              <a:rPr lang="en-US" altLang="ko-KR" sz="2400" dirty="0"/>
              <a:t>Synergy check if the job’s demand is greater than proportional share</a:t>
            </a:r>
          </a:p>
          <a:p>
            <a:r>
              <a:rPr lang="en-US" altLang="ko-KR" sz="2400" dirty="0"/>
              <a:t>If so, switch to GPU-proportional share and retry</a:t>
            </a:r>
            <a:endParaRPr lang="en-US" altLang="ko-KR" sz="2000" dirty="0"/>
          </a:p>
          <a:p>
            <a:pPr lvl="1"/>
            <a:endParaRPr lang="en-US" altLang="ko-KR" sz="2000" dirty="0"/>
          </a:p>
        </p:txBody>
      </p:sp>
      <p:cxnSp>
        <p:nvCxnSpPr>
          <p:cNvPr id="32" name="직선 화살표 연결선 31">
            <a:extLst>
              <a:ext uri="{FF2B5EF4-FFF2-40B4-BE49-F238E27FC236}">
                <a16:creationId xmlns:a16="http://schemas.microsoft.com/office/drawing/2014/main" id="{33C93D94-8A00-CFEE-26B9-E7028B4FA898}"/>
              </a:ext>
            </a:extLst>
          </p:cNvPr>
          <p:cNvCxnSpPr>
            <a:cxnSpLocks/>
          </p:cNvCxnSpPr>
          <p:nvPr/>
        </p:nvCxnSpPr>
        <p:spPr>
          <a:xfrm>
            <a:off x="3305737" y="4288494"/>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1492371" y="4577656"/>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1492371" y="3908509"/>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사각형: 둥근 모서리 2085">
            <a:extLst>
              <a:ext uri="{FF2B5EF4-FFF2-40B4-BE49-F238E27FC236}">
                <a16:creationId xmlns:a16="http://schemas.microsoft.com/office/drawing/2014/main" id="{80B1E546-A3BC-6D10-379F-4CEFECD5ED31}"/>
              </a:ext>
            </a:extLst>
          </p:cNvPr>
          <p:cNvSpPr/>
          <p:nvPr/>
        </p:nvSpPr>
        <p:spPr>
          <a:xfrm>
            <a:off x="2158651" y="4000394"/>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2717446" y="4000394"/>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4" name="순서도: 카드 2054">
            <a:extLst>
              <a:ext uri="{FF2B5EF4-FFF2-40B4-BE49-F238E27FC236}">
                <a16:creationId xmlns:a16="http://schemas.microsoft.com/office/drawing/2014/main" id="{193355FA-7533-60BB-78DE-6C9A3F9E798B}"/>
              </a:ext>
            </a:extLst>
          </p:cNvPr>
          <p:cNvSpPr/>
          <p:nvPr/>
        </p:nvSpPr>
        <p:spPr>
          <a:xfrm>
            <a:off x="2464485"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030759" y="377942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2477796" y="3795544"/>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044415" y="3795544"/>
            <a:ext cx="184784" cy="257175"/>
          </a:xfrm>
          <a:prstGeom prst="rect">
            <a:avLst/>
          </a:prstGeom>
        </p:spPr>
      </p:pic>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8612638" y="3300280"/>
            <a:ext cx="2067542" cy="2000847"/>
          </a:xfrm>
          <a:prstGeom prst="rect">
            <a:avLst/>
          </a:prstGeom>
        </p:spPr>
      </p:pic>
      <p:sp>
        <p:nvSpPr>
          <p:cNvPr id="6" name="TextBox 5">
            <a:extLst>
              <a:ext uri="{FF2B5EF4-FFF2-40B4-BE49-F238E27FC236}">
                <a16:creationId xmlns:a16="http://schemas.microsoft.com/office/drawing/2014/main" id="{FA819129-8F5B-4EE3-77E7-0701E63728D0}"/>
              </a:ext>
            </a:extLst>
          </p:cNvPr>
          <p:cNvSpPr txBox="1"/>
          <p:nvPr/>
        </p:nvSpPr>
        <p:spPr>
          <a:xfrm>
            <a:off x="1455457" y="4577656"/>
            <a:ext cx="1880975" cy="584775"/>
          </a:xfrm>
          <a:prstGeom prst="rect">
            <a:avLst/>
          </a:prstGeom>
          <a:noFill/>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priority queue</a:t>
            </a:r>
          </a:p>
          <a:p>
            <a:pPr algn="ctr"/>
            <a:r>
              <a:rPr lang="en-US" sz="1600" dirty="0">
                <a:latin typeface="Tahoma" panose="020B0604030504040204" pitchFamily="34" charset="0"/>
                <a:ea typeface="Tahoma" panose="020B0604030504040204" pitchFamily="34" charset="0"/>
                <a:cs typeface="Tahoma" panose="020B0604030504040204" pitchFamily="34" charset="0"/>
              </a:rPr>
              <a:t>(runnable jobs)</a:t>
            </a:r>
          </a:p>
        </p:txBody>
      </p:sp>
      <p:sp>
        <p:nvSpPr>
          <p:cNvPr id="9" name="Diamond 8">
            <a:extLst>
              <a:ext uri="{FF2B5EF4-FFF2-40B4-BE49-F238E27FC236}">
                <a16:creationId xmlns:a16="http://schemas.microsoft.com/office/drawing/2014/main" id="{A6CBCFF2-B39B-9D3D-9542-D915F5A422F7}"/>
              </a:ext>
            </a:extLst>
          </p:cNvPr>
          <p:cNvSpPr/>
          <p:nvPr/>
        </p:nvSpPr>
        <p:spPr>
          <a:xfrm>
            <a:off x="4654960" y="3820818"/>
            <a:ext cx="2391038" cy="935352"/>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Fits in</a:t>
            </a:r>
          </a:p>
          <a:p>
            <a:pPr algn="ctr"/>
            <a:r>
              <a:rPr lang="en-US" dirty="0">
                <a:solidFill>
                  <a:schemeClr val="tx1"/>
                </a:solidFill>
              </a:rPr>
              <a:t>Cluster?</a:t>
            </a:r>
          </a:p>
        </p:txBody>
      </p:sp>
      <p:cxnSp>
        <p:nvCxnSpPr>
          <p:cNvPr id="13" name="직선 화살표 연결선 31">
            <a:extLst>
              <a:ext uri="{FF2B5EF4-FFF2-40B4-BE49-F238E27FC236}">
                <a16:creationId xmlns:a16="http://schemas.microsoft.com/office/drawing/2014/main" id="{87555C65-C10A-7DBE-D698-84A394470C3E}"/>
              </a:ext>
            </a:extLst>
          </p:cNvPr>
          <p:cNvCxnSpPr>
            <a:cxnSpLocks/>
          </p:cNvCxnSpPr>
          <p:nvPr/>
        </p:nvCxnSpPr>
        <p:spPr>
          <a:xfrm>
            <a:off x="5850706" y="4756170"/>
            <a:ext cx="0" cy="426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C3A06A-F3B0-FD16-636C-26FEFA817487}"/>
              </a:ext>
            </a:extLst>
          </p:cNvPr>
          <p:cNvSpPr txBox="1"/>
          <p:nvPr/>
        </p:nvSpPr>
        <p:spPr>
          <a:xfrm>
            <a:off x="5858776" y="4772285"/>
            <a:ext cx="474448" cy="338554"/>
          </a:xfrm>
          <a:prstGeom prst="rect">
            <a:avLst/>
          </a:prstGeom>
          <a:noFill/>
        </p:spPr>
        <p:txBody>
          <a:bodyPr wrap="square">
            <a:spAutoFit/>
          </a:bodyPr>
          <a:lstStyle/>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NO</a:t>
            </a:r>
          </a:p>
        </p:txBody>
      </p:sp>
      <p:sp>
        <p:nvSpPr>
          <p:cNvPr id="21" name="TextBox 20">
            <a:extLst>
              <a:ext uri="{FF2B5EF4-FFF2-40B4-BE49-F238E27FC236}">
                <a16:creationId xmlns:a16="http://schemas.microsoft.com/office/drawing/2014/main" id="{777FB234-5AC7-DDD8-1129-68B50EAD9F09}"/>
              </a:ext>
            </a:extLst>
          </p:cNvPr>
          <p:cNvSpPr txBox="1"/>
          <p:nvPr/>
        </p:nvSpPr>
        <p:spPr>
          <a:xfrm>
            <a:off x="4542194" y="5257572"/>
            <a:ext cx="2616569" cy="584775"/>
          </a:xfrm>
          <a:prstGeom prst="rect">
            <a:avLst/>
          </a:prstGeom>
          <a:noFill/>
          <a:ln w="28575">
            <a:solidFill>
              <a:schemeClr val="tx1"/>
            </a:solidFill>
          </a:ln>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Tune DNN job to a</a:t>
            </a:r>
          </a:p>
          <a:p>
            <a:pPr algn="ctr"/>
            <a:r>
              <a:rPr lang="en-US" sz="1600" dirty="0">
                <a:latin typeface="Tahoma" panose="020B0604030504040204" pitchFamily="34" charset="0"/>
                <a:ea typeface="Tahoma" panose="020B0604030504040204" pitchFamily="34" charset="0"/>
                <a:cs typeface="Tahoma" panose="020B0604030504040204" pitchFamily="34" charset="0"/>
              </a:rPr>
              <a:t>GPU-proportional share</a:t>
            </a:r>
          </a:p>
        </p:txBody>
      </p:sp>
      <p:sp>
        <p:nvSpPr>
          <p:cNvPr id="24" name="Arc 23">
            <a:extLst>
              <a:ext uri="{FF2B5EF4-FFF2-40B4-BE49-F238E27FC236}">
                <a16:creationId xmlns:a16="http://schemas.microsoft.com/office/drawing/2014/main" id="{56816D07-80D5-B163-ED45-AE5AB18C50F9}"/>
              </a:ext>
            </a:extLst>
          </p:cNvPr>
          <p:cNvSpPr/>
          <p:nvPr/>
        </p:nvSpPr>
        <p:spPr>
          <a:xfrm rot="11480764">
            <a:off x="3797548" y="3786575"/>
            <a:ext cx="1829979" cy="1677524"/>
          </a:xfrm>
          <a:prstGeom prst="arc">
            <a:avLst>
              <a:gd name="adj1" fmla="val 16200000"/>
              <a:gd name="adj2" fmla="val 497714"/>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직선 화살표 연결선 31">
            <a:extLst>
              <a:ext uri="{FF2B5EF4-FFF2-40B4-BE49-F238E27FC236}">
                <a16:creationId xmlns:a16="http://schemas.microsoft.com/office/drawing/2014/main" id="{7B83CDCA-8339-57E9-2A8E-A269B2BBF616}"/>
              </a:ext>
            </a:extLst>
          </p:cNvPr>
          <p:cNvCxnSpPr>
            <a:cxnSpLocks/>
          </p:cNvCxnSpPr>
          <p:nvPr/>
        </p:nvCxnSpPr>
        <p:spPr>
          <a:xfrm>
            <a:off x="7241467" y="4288494"/>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DEFC50D-1221-6749-B7B8-1046B0601AA3}"/>
              </a:ext>
            </a:extLst>
          </p:cNvPr>
          <p:cNvSpPr txBox="1"/>
          <p:nvPr/>
        </p:nvSpPr>
        <p:spPr>
          <a:xfrm>
            <a:off x="7571916" y="3949940"/>
            <a:ext cx="1585219" cy="338554"/>
          </a:xfrm>
          <a:prstGeom prst="rect">
            <a:avLst/>
          </a:prstGeom>
          <a:noFill/>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YES</a:t>
            </a:r>
          </a:p>
        </p:txBody>
      </p:sp>
      <p:sp>
        <p:nvSpPr>
          <p:cNvPr id="17" name="사각형: 둥근 모서리 2084">
            <a:extLst>
              <a:ext uri="{FF2B5EF4-FFF2-40B4-BE49-F238E27FC236}">
                <a16:creationId xmlns:a16="http://schemas.microsoft.com/office/drawing/2014/main" id="{05A2B69C-23F5-6322-4937-7465C6B43742}"/>
              </a:ext>
            </a:extLst>
          </p:cNvPr>
          <p:cNvSpPr/>
          <p:nvPr/>
        </p:nvSpPr>
        <p:spPr>
          <a:xfrm>
            <a:off x="10300677" y="3464187"/>
            <a:ext cx="261591" cy="260088"/>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1050">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450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Introduction</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2</a:t>
            </a:fld>
            <a:endParaRPr kumimoji="1" lang="ko-KR" altLang="en-US" dirty="0"/>
          </a:p>
        </p:txBody>
      </p:sp>
      <p:sp>
        <p:nvSpPr>
          <p:cNvPr id="4" name="내용 개체 틀 3"/>
          <p:cNvSpPr>
            <a:spLocks noGrp="1"/>
          </p:cNvSpPr>
          <p:nvPr>
            <p:ph idx="1"/>
          </p:nvPr>
        </p:nvSpPr>
        <p:spPr/>
        <p:txBody>
          <a:bodyPr>
            <a:normAutofit/>
          </a:bodyPr>
          <a:lstStyle/>
          <a:p>
            <a:r>
              <a:rPr lang="en-US" altLang="ko-KR" sz="2400" dirty="0"/>
              <a:t>DNN</a:t>
            </a:r>
            <a:r>
              <a:rPr lang="ko-KR" altLang="en-US" sz="2400" dirty="0"/>
              <a:t> </a:t>
            </a:r>
            <a:r>
              <a:rPr lang="en-US" altLang="ko-KR" sz="2400" dirty="0"/>
              <a:t>training</a:t>
            </a:r>
            <a:r>
              <a:rPr lang="ko-KR" altLang="en-US" sz="2400" dirty="0"/>
              <a:t> </a:t>
            </a:r>
            <a:r>
              <a:rPr lang="en-US" altLang="ko-KR" sz="2400" dirty="0"/>
              <a:t>on multi-tenant clusters</a:t>
            </a:r>
          </a:p>
          <a:p>
            <a:pPr lvl="1"/>
            <a:r>
              <a:rPr lang="en-US" altLang="ko-KR" sz="2200" dirty="0"/>
              <a:t>Co-locating training workloads in a shared, multi-tenant cluster is a common setup</a:t>
            </a:r>
          </a:p>
          <a:p>
            <a:pPr lvl="1"/>
            <a:endParaRPr lang="en-US" altLang="ko-KR" sz="2200" dirty="0"/>
          </a:p>
          <a:p>
            <a:pPr lvl="1"/>
            <a:endParaRPr lang="en-US" altLang="ko-KR" sz="2200" dirty="0"/>
          </a:p>
          <a:p>
            <a:pPr lvl="1"/>
            <a:endParaRPr lang="en-US" altLang="ko-KR" sz="2200" dirty="0"/>
          </a:p>
          <a:p>
            <a:pPr lvl="1"/>
            <a:endParaRPr lang="en-US" altLang="ko-KR" sz="2200" dirty="0"/>
          </a:p>
          <a:p>
            <a:pPr lvl="1"/>
            <a:endParaRPr lang="en-US" altLang="ko-KR" sz="2200" dirty="0"/>
          </a:p>
        </p:txBody>
      </p:sp>
      <p:pic>
        <p:nvPicPr>
          <p:cNvPr id="2050" name="Picture 2" descr="Amazon.com: NVIDIA Tesla V100 Volta GPU Accelerator 32GB Graphics Card :  Electronics">
            <a:extLst>
              <a:ext uri="{FF2B5EF4-FFF2-40B4-BE49-F238E27FC236}">
                <a16:creationId xmlns:a16="http://schemas.microsoft.com/office/drawing/2014/main" id="{9DA58D0C-A3CD-49DA-7C05-24C26B6E457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96437" y="2430480"/>
            <a:ext cx="1558021" cy="11685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mazon.com: NVIDIA Tesla V100 Volta GPU Accelerator 32GB Graphics Card :  Electronics">
            <a:extLst>
              <a:ext uri="{FF2B5EF4-FFF2-40B4-BE49-F238E27FC236}">
                <a16:creationId xmlns:a16="http://schemas.microsoft.com/office/drawing/2014/main" id="{8943724C-AD42-E6C4-6648-5D4B32A999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86613" y="2430480"/>
            <a:ext cx="1558021" cy="11685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mazon.com: NVIDIA Tesla V100 Volta GPU Accelerator 32GB Graphics Card :  Electronics">
            <a:extLst>
              <a:ext uri="{FF2B5EF4-FFF2-40B4-BE49-F238E27FC236}">
                <a16:creationId xmlns:a16="http://schemas.microsoft.com/office/drawing/2014/main" id="{6368B750-02CD-1244-DF70-F45B077AB2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174967" y="3545090"/>
            <a:ext cx="1558021" cy="11685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mazon.com: NVIDIA Tesla V100 Volta GPU Accelerator 32GB Graphics Card :  Electronics">
            <a:extLst>
              <a:ext uri="{FF2B5EF4-FFF2-40B4-BE49-F238E27FC236}">
                <a16:creationId xmlns:a16="http://schemas.microsoft.com/office/drawing/2014/main" id="{1BB191B0-CAF5-E5B4-975D-277BB539C82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365143" y="3545090"/>
            <a:ext cx="1558021" cy="116851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991B9BFE-3C4C-526D-209A-C5FF4796537A}"/>
              </a:ext>
            </a:extLst>
          </p:cNvPr>
          <p:cNvPicPr>
            <a:picLocks noChangeAspect="1"/>
          </p:cNvPicPr>
          <p:nvPr/>
        </p:nvPicPr>
        <p:blipFill rotWithShape="1">
          <a:blip r:embed="rId5"/>
          <a:srcRect t="32294" r="44576"/>
          <a:stretch/>
        </p:blipFill>
        <p:spPr>
          <a:xfrm>
            <a:off x="909161" y="3224462"/>
            <a:ext cx="3899330" cy="1638689"/>
          </a:xfrm>
          <a:prstGeom prst="rect">
            <a:avLst/>
          </a:prstGeom>
        </p:spPr>
      </p:pic>
      <p:sp>
        <p:nvSpPr>
          <p:cNvPr id="25" name="화살표: 왼쪽/오른쪽 2113">
            <a:extLst>
              <a:ext uri="{FF2B5EF4-FFF2-40B4-BE49-F238E27FC236}">
                <a16:creationId xmlns:a16="http://schemas.microsoft.com/office/drawing/2014/main" id="{C9017F59-6920-1F33-6B63-FD9E388BB773}"/>
              </a:ext>
            </a:extLst>
          </p:cNvPr>
          <p:cNvSpPr/>
          <p:nvPr/>
        </p:nvSpPr>
        <p:spPr>
          <a:xfrm>
            <a:off x="5052761" y="2844741"/>
            <a:ext cx="2732701" cy="1168517"/>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latin typeface="Tahoma" panose="020B0604030504040204" pitchFamily="34" charset="0"/>
                <a:ea typeface="Tahoma" panose="020B0604030504040204" pitchFamily="34" charset="0"/>
                <a:cs typeface="Tahoma" panose="020B0604030504040204" pitchFamily="34" charset="0"/>
              </a:rPr>
              <a:t>Scheduler</a:t>
            </a:r>
            <a:endParaRPr lang="ko-KR" altLang="en-US" sz="2800" b="1" dirty="0">
              <a:latin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id="{ECE90ED6-A395-063A-FC3D-94CC3CC42D0F}"/>
              </a:ext>
            </a:extLst>
          </p:cNvPr>
          <p:cNvSpPr txBox="1"/>
          <p:nvPr/>
        </p:nvSpPr>
        <p:spPr>
          <a:xfrm rot="16200000">
            <a:off x="8827469" y="4137529"/>
            <a:ext cx="1394661" cy="400110"/>
          </a:xfrm>
          <a:prstGeom prst="rect">
            <a:avLst/>
          </a:prstGeom>
          <a:noFill/>
        </p:spPr>
        <p:txBody>
          <a:bodyPr wrap="square">
            <a:spAutoFit/>
          </a:bodyPr>
          <a:lstStyle/>
          <a:p>
            <a:r>
              <a:rPr lang="en-US" altLang="ko-KR" sz="2000" b="1" dirty="0">
                <a:latin typeface="Tahoma" panose="020B0604030504040204" pitchFamily="34" charset="0"/>
                <a:ea typeface="Tahoma" panose="020B0604030504040204" pitchFamily="34" charset="0"/>
                <a:cs typeface="Tahoma" panose="020B0604030504040204" pitchFamily="34" charset="0"/>
              </a:rPr>
              <a:t>…</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28" name="TextBox 27">
            <a:extLst>
              <a:ext uri="{FF2B5EF4-FFF2-40B4-BE49-F238E27FC236}">
                <a16:creationId xmlns:a16="http://schemas.microsoft.com/office/drawing/2014/main" id="{4611A595-B1CF-3177-4985-99034D2199EF}"/>
              </a:ext>
            </a:extLst>
          </p:cNvPr>
          <p:cNvSpPr txBox="1"/>
          <p:nvPr/>
        </p:nvSpPr>
        <p:spPr>
          <a:xfrm>
            <a:off x="9175447" y="3399167"/>
            <a:ext cx="1394661" cy="369332"/>
          </a:xfrm>
          <a:prstGeom prst="rect">
            <a:avLst/>
          </a:prstGeom>
          <a:noFill/>
        </p:spPr>
        <p:txBody>
          <a:bodyPr wrap="square">
            <a:spAutoFit/>
          </a:bodyPr>
          <a:lstStyle/>
          <a:p>
            <a:r>
              <a:rPr lang="en-US" altLang="ko-KR" sz="1800" b="1" dirty="0">
                <a:latin typeface="Tahoma" panose="020B0604030504040204" pitchFamily="34" charset="0"/>
                <a:ea typeface="Tahoma" panose="020B0604030504040204" pitchFamily="34" charset="0"/>
                <a:cs typeface="Tahoma" panose="020B0604030504040204" pitchFamily="34" charset="0"/>
              </a:rPr>
              <a:t>V100 GPU</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5E5DB849-40C2-325E-89B3-AD674E958D7A}"/>
              </a:ext>
            </a:extLst>
          </p:cNvPr>
          <p:cNvSpPr txBox="1"/>
          <p:nvPr/>
        </p:nvSpPr>
        <p:spPr>
          <a:xfrm>
            <a:off x="1172156" y="4826329"/>
            <a:ext cx="1394661"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image</a:t>
            </a:r>
          </a:p>
        </p:txBody>
      </p:sp>
      <p:sp>
        <p:nvSpPr>
          <p:cNvPr id="30" name="TextBox 29">
            <a:extLst>
              <a:ext uri="{FF2B5EF4-FFF2-40B4-BE49-F238E27FC236}">
                <a16:creationId xmlns:a16="http://schemas.microsoft.com/office/drawing/2014/main" id="{33548A66-0BC4-0062-E288-A1445820A43F}"/>
              </a:ext>
            </a:extLst>
          </p:cNvPr>
          <p:cNvSpPr txBox="1"/>
          <p:nvPr/>
        </p:nvSpPr>
        <p:spPr>
          <a:xfrm>
            <a:off x="2534746" y="4863152"/>
            <a:ext cx="1394661"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NLP</a:t>
            </a:r>
          </a:p>
        </p:txBody>
      </p:sp>
      <p:sp>
        <p:nvSpPr>
          <p:cNvPr id="32" name="TextBox 31">
            <a:extLst>
              <a:ext uri="{FF2B5EF4-FFF2-40B4-BE49-F238E27FC236}">
                <a16:creationId xmlns:a16="http://schemas.microsoft.com/office/drawing/2014/main" id="{6554E4BC-C0F5-B8A7-E613-09F08B58B6D1}"/>
              </a:ext>
            </a:extLst>
          </p:cNvPr>
          <p:cNvSpPr txBox="1"/>
          <p:nvPr/>
        </p:nvSpPr>
        <p:spPr>
          <a:xfrm>
            <a:off x="3869824" y="4764346"/>
            <a:ext cx="1394661" cy="400110"/>
          </a:xfrm>
          <a:prstGeom prst="rect">
            <a:avLst/>
          </a:prstGeom>
          <a:noFill/>
        </p:spPr>
        <p:txBody>
          <a:bodyPr wrap="square">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 </a:t>
            </a:r>
          </a:p>
        </p:txBody>
      </p:sp>
      <p:pic>
        <p:nvPicPr>
          <p:cNvPr id="35" name="Graphic 34" descr="User with solid fill">
            <a:extLst>
              <a:ext uri="{FF2B5EF4-FFF2-40B4-BE49-F238E27FC236}">
                <a16:creationId xmlns:a16="http://schemas.microsoft.com/office/drawing/2014/main" id="{3034EA1C-7E03-D802-D56B-B304D93DE6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81389" y="2577159"/>
            <a:ext cx="671305" cy="671305"/>
          </a:xfrm>
          <a:prstGeom prst="rect">
            <a:avLst/>
          </a:prstGeom>
        </p:spPr>
      </p:pic>
      <p:pic>
        <p:nvPicPr>
          <p:cNvPr id="41" name="Graphic 40" descr="User with solid fill">
            <a:extLst>
              <a:ext uri="{FF2B5EF4-FFF2-40B4-BE49-F238E27FC236}">
                <a16:creationId xmlns:a16="http://schemas.microsoft.com/office/drawing/2014/main" id="{B427DCE5-665B-5F2A-6090-1D585A7CA0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15148" y="2577159"/>
            <a:ext cx="671305" cy="671305"/>
          </a:xfrm>
          <a:prstGeom prst="rect">
            <a:avLst/>
          </a:prstGeom>
        </p:spPr>
      </p:pic>
      <p:pic>
        <p:nvPicPr>
          <p:cNvPr id="42" name="Graphic 41" descr="User with solid fill">
            <a:extLst>
              <a:ext uri="{FF2B5EF4-FFF2-40B4-BE49-F238E27FC236}">
                <a16:creationId xmlns:a16="http://schemas.microsoft.com/office/drawing/2014/main" id="{5CB3690A-559B-AD0C-BC00-CDBA173F06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60219" y="2577159"/>
            <a:ext cx="671305" cy="671305"/>
          </a:xfrm>
          <a:prstGeom prst="rect">
            <a:avLst/>
          </a:prstGeom>
        </p:spPr>
      </p:pic>
      <p:pic>
        <p:nvPicPr>
          <p:cNvPr id="44" name="Graphic 43" descr="User with solid fill">
            <a:extLst>
              <a:ext uri="{FF2B5EF4-FFF2-40B4-BE49-F238E27FC236}">
                <a16:creationId xmlns:a16="http://schemas.microsoft.com/office/drawing/2014/main" id="{5BF1E366-0F0D-C080-91C6-406D1ADA24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03636" y="2577159"/>
            <a:ext cx="671305" cy="671305"/>
          </a:xfrm>
          <a:prstGeom prst="rect">
            <a:avLst/>
          </a:prstGeom>
        </p:spPr>
      </p:pic>
    </p:spTree>
    <p:extLst>
      <p:ext uri="{BB962C8B-B14F-4D97-AF65-F5344CB8AC3E}">
        <p14:creationId xmlns:p14="http://schemas.microsoft.com/office/powerpoint/2010/main" val="2458754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dirty="0"/>
              <a:t>Synergy-TUNE scheduling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20</a:t>
            </a:fld>
            <a:endParaRPr kumimoji="1" lang="ko-KR" altLang="en-US" dirty="0"/>
          </a:p>
        </p:txBody>
      </p:sp>
      <p:sp>
        <p:nvSpPr>
          <p:cNvPr id="4" name="내용 개체 틀 3"/>
          <p:cNvSpPr>
            <a:spLocks noGrp="1"/>
          </p:cNvSpPr>
          <p:nvPr>
            <p:ph idx="1"/>
          </p:nvPr>
        </p:nvSpPr>
        <p:spPr/>
        <p:txBody>
          <a:bodyPr/>
          <a:lstStyle/>
          <a:p>
            <a:r>
              <a:rPr lang="en-US" altLang="ko-KR" sz="2400" dirty="0"/>
              <a:t>If the job still doesn’t fit the cluster, then find the underutilized server</a:t>
            </a:r>
            <a:endParaRPr lang="en-US" altLang="ko-KR" sz="2000" dirty="0"/>
          </a:p>
          <a:p>
            <a:pPr lvl="1"/>
            <a:endParaRPr lang="en-US" altLang="ko-KR" sz="2000" dirty="0"/>
          </a:p>
        </p:txBody>
      </p:sp>
      <p:cxnSp>
        <p:nvCxnSpPr>
          <p:cNvPr id="32" name="직선 화살표 연결선 31">
            <a:extLst>
              <a:ext uri="{FF2B5EF4-FFF2-40B4-BE49-F238E27FC236}">
                <a16:creationId xmlns:a16="http://schemas.microsoft.com/office/drawing/2014/main" id="{33C93D94-8A00-CFEE-26B9-E7028B4FA898}"/>
              </a:ext>
            </a:extLst>
          </p:cNvPr>
          <p:cNvCxnSpPr>
            <a:cxnSpLocks/>
          </p:cNvCxnSpPr>
          <p:nvPr/>
        </p:nvCxnSpPr>
        <p:spPr>
          <a:xfrm>
            <a:off x="3305737" y="3204065"/>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1492371" y="3493227"/>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1492371" y="2824080"/>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사각형: 둥근 모서리 2085">
            <a:extLst>
              <a:ext uri="{FF2B5EF4-FFF2-40B4-BE49-F238E27FC236}">
                <a16:creationId xmlns:a16="http://schemas.microsoft.com/office/drawing/2014/main" id="{80B1E546-A3BC-6D10-379F-4CEFECD5ED31}"/>
              </a:ext>
            </a:extLst>
          </p:cNvPr>
          <p:cNvSpPr/>
          <p:nvPr/>
        </p:nvSpPr>
        <p:spPr>
          <a:xfrm>
            <a:off x="2158651" y="2915965"/>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2717446" y="2915965"/>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4" name="순서도: 카드 2054">
            <a:extLst>
              <a:ext uri="{FF2B5EF4-FFF2-40B4-BE49-F238E27FC236}">
                <a16:creationId xmlns:a16="http://schemas.microsoft.com/office/drawing/2014/main" id="{193355FA-7533-60BB-78DE-6C9A3F9E798B}"/>
              </a:ext>
            </a:extLst>
          </p:cNvPr>
          <p:cNvSpPr/>
          <p:nvPr/>
        </p:nvSpPr>
        <p:spPr>
          <a:xfrm>
            <a:off x="2464485" y="2694996"/>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030759" y="2694996"/>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2477796" y="2711115"/>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044415" y="2711115"/>
            <a:ext cx="184784" cy="257175"/>
          </a:xfrm>
          <a:prstGeom prst="rect">
            <a:avLst/>
          </a:prstGeom>
        </p:spPr>
      </p:pic>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8612638" y="2215851"/>
            <a:ext cx="2067542" cy="2000847"/>
          </a:xfrm>
          <a:prstGeom prst="rect">
            <a:avLst/>
          </a:prstGeom>
        </p:spPr>
      </p:pic>
      <p:sp>
        <p:nvSpPr>
          <p:cNvPr id="6" name="TextBox 5">
            <a:extLst>
              <a:ext uri="{FF2B5EF4-FFF2-40B4-BE49-F238E27FC236}">
                <a16:creationId xmlns:a16="http://schemas.microsoft.com/office/drawing/2014/main" id="{FA819129-8F5B-4EE3-77E7-0701E63728D0}"/>
              </a:ext>
            </a:extLst>
          </p:cNvPr>
          <p:cNvSpPr txBox="1"/>
          <p:nvPr/>
        </p:nvSpPr>
        <p:spPr>
          <a:xfrm>
            <a:off x="1455457" y="3493227"/>
            <a:ext cx="1880975" cy="584775"/>
          </a:xfrm>
          <a:prstGeom prst="rect">
            <a:avLst/>
          </a:prstGeom>
          <a:noFill/>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priority queue</a:t>
            </a:r>
          </a:p>
          <a:p>
            <a:pPr algn="ctr"/>
            <a:r>
              <a:rPr lang="en-US" sz="1600" dirty="0">
                <a:latin typeface="Tahoma" panose="020B0604030504040204" pitchFamily="34" charset="0"/>
                <a:ea typeface="Tahoma" panose="020B0604030504040204" pitchFamily="34" charset="0"/>
                <a:cs typeface="Tahoma" panose="020B0604030504040204" pitchFamily="34" charset="0"/>
              </a:rPr>
              <a:t>(runnable jobs)</a:t>
            </a:r>
          </a:p>
        </p:txBody>
      </p:sp>
      <p:sp>
        <p:nvSpPr>
          <p:cNvPr id="9" name="Diamond 8">
            <a:extLst>
              <a:ext uri="{FF2B5EF4-FFF2-40B4-BE49-F238E27FC236}">
                <a16:creationId xmlns:a16="http://schemas.microsoft.com/office/drawing/2014/main" id="{A6CBCFF2-B39B-9D3D-9542-D915F5A422F7}"/>
              </a:ext>
            </a:extLst>
          </p:cNvPr>
          <p:cNvSpPr/>
          <p:nvPr/>
        </p:nvSpPr>
        <p:spPr>
          <a:xfrm>
            <a:off x="4654960" y="2736389"/>
            <a:ext cx="2391038" cy="935352"/>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Fits in</a:t>
            </a:r>
          </a:p>
          <a:p>
            <a:pPr algn="ctr"/>
            <a:r>
              <a:rPr lang="en-US" dirty="0">
                <a:solidFill>
                  <a:schemeClr val="tx1"/>
                </a:solidFill>
              </a:rPr>
              <a:t>Cluster?</a:t>
            </a:r>
          </a:p>
        </p:txBody>
      </p:sp>
      <p:cxnSp>
        <p:nvCxnSpPr>
          <p:cNvPr id="13" name="직선 화살표 연결선 31">
            <a:extLst>
              <a:ext uri="{FF2B5EF4-FFF2-40B4-BE49-F238E27FC236}">
                <a16:creationId xmlns:a16="http://schemas.microsoft.com/office/drawing/2014/main" id="{87555C65-C10A-7DBE-D698-84A394470C3E}"/>
              </a:ext>
            </a:extLst>
          </p:cNvPr>
          <p:cNvCxnSpPr>
            <a:cxnSpLocks/>
          </p:cNvCxnSpPr>
          <p:nvPr/>
        </p:nvCxnSpPr>
        <p:spPr>
          <a:xfrm>
            <a:off x="5850706" y="3671741"/>
            <a:ext cx="0" cy="426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C3A06A-F3B0-FD16-636C-26FEFA817487}"/>
              </a:ext>
            </a:extLst>
          </p:cNvPr>
          <p:cNvSpPr txBox="1"/>
          <p:nvPr/>
        </p:nvSpPr>
        <p:spPr>
          <a:xfrm>
            <a:off x="5858776" y="3687856"/>
            <a:ext cx="474448" cy="338554"/>
          </a:xfrm>
          <a:prstGeom prst="rect">
            <a:avLst/>
          </a:prstGeom>
          <a:noFill/>
        </p:spPr>
        <p:txBody>
          <a:bodyPr wrap="square">
            <a:spAutoFit/>
          </a:bodyPr>
          <a:lstStyle/>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NO</a:t>
            </a:r>
          </a:p>
        </p:txBody>
      </p:sp>
      <p:sp>
        <p:nvSpPr>
          <p:cNvPr id="20" name="사각형: 둥근 모서리 2084">
            <a:extLst>
              <a:ext uri="{FF2B5EF4-FFF2-40B4-BE49-F238E27FC236}">
                <a16:creationId xmlns:a16="http://schemas.microsoft.com/office/drawing/2014/main" id="{BD97420F-5C39-B55C-7957-1587C09FC513}"/>
              </a:ext>
            </a:extLst>
          </p:cNvPr>
          <p:cNvSpPr/>
          <p:nvPr/>
        </p:nvSpPr>
        <p:spPr>
          <a:xfrm>
            <a:off x="5460109" y="3722485"/>
            <a:ext cx="311473" cy="309683"/>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2000">
              <a:solidFill>
                <a:schemeClr val="bg1"/>
              </a:solidFill>
              <a:latin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777FB234-5AC7-DDD8-1129-68B50EAD9F09}"/>
              </a:ext>
            </a:extLst>
          </p:cNvPr>
          <p:cNvSpPr txBox="1"/>
          <p:nvPr/>
        </p:nvSpPr>
        <p:spPr>
          <a:xfrm>
            <a:off x="4542194" y="4173143"/>
            <a:ext cx="2616569" cy="584775"/>
          </a:xfrm>
          <a:prstGeom prst="rect">
            <a:avLst/>
          </a:prstGeom>
          <a:noFill/>
          <a:ln w="28575">
            <a:solidFill>
              <a:schemeClr val="tx1"/>
            </a:solidFill>
          </a:ln>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Tune DNN job to a</a:t>
            </a:r>
          </a:p>
          <a:p>
            <a:pPr algn="ctr"/>
            <a:r>
              <a:rPr lang="en-US" sz="1600" dirty="0">
                <a:latin typeface="Tahoma" panose="020B0604030504040204" pitchFamily="34" charset="0"/>
                <a:ea typeface="Tahoma" panose="020B0604030504040204" pitchFamily="34" charset="0"/>
                <a:cs typeface="Tahoma" panose="020B0604030504040204" pitchFamily="34" charset="0"/>
              </a:rPr>
              <a:t>GPU proportional share</a:t>
            </a:r>
          </a:p>
        </p:txBody>
      </p:sp>
      <p:cxnSp>
        <p:nvCxnSpPr>
          <p:cNvPr id="5" name="직선 화살표 연결선 31">
            <a:extLst>
              <a:ext uri="{FF2B5EF4-FFF2-40B4-BE49-F238E27FC236}">
                <a16:creationId xmlns:a16="http://schemas.microsoft.com/office/drawing/2014/main" id="{A4F3B172-217B-D2CC-3DB0-77F31519D7AA}"/>
              </a:ext>
            </a:extLst>
          </p:cNvPr>
          <p:cNvCxnSpPr>
            <a:cxnSpLocks/>
          </p:cNvCxnSpPr>
          <p:nvPr/>
        </p:nvCxnSpPr>
        <p:spPr>
          <a:xfrm>
            <a:off x="5850706" y="4756064"/>
            <a:ext cx="0" cy="6350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57C3179-032A-13BA-FF44-7746FEDB6E87}"/>
              </a:ext>
            </a:extLst>
          </p:cNvPr>
          <p:cNvSpPr txBox="1"/>
          <p:nvPr/>
        </p:nvSpPr>
        <p:spPr>
          <a:xfrm>
            <a:off x="4542194" y="5450758"/>
            <a:ext cx="2616569" cy="338554"/>
          </a:xfrm>
          <a:prstGeom prst="rect">
            <a:avLst/>
          </a:prstGeom>
          <a:noFill/>
          <a:ln w="28575">
            <a:solidFill>
              <a:schemeClr val="tx1"/>
            </a:solidFill>
          </a:ln>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Get jobs to tune</a:t>
            </a:r>
          </a:p>
        </p:txBody>
      </p:sp>
      <p:sp>
        <p:nvSpPr>
          <p:cNvPr id="23" name="직사각형 37">
            <a:extLst>
              <a:ext uri="{FF2B5EF4-FFF2-40B4-BE49-F238E27FC236}">
                <a16:creationId xmlns:a16="http://schemas.microsoft.com/office/drawing/2014/main" id="{1EB08BAA-A2BA-714C-6040-B82503EE7AE8}"/>
              </a:ext>
            </a:extLst>
          </p:cNvPr>
          <p:cNvSpPr/>
          <p:nvPr/>
        </p:nvSpPr>
        <p:spPr>
          <a:xfrm>
            <a:off x="8677275" y="2768702"/>
            <a:ext cx="428625" cy="4031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Arc 23">
            <a:extLst>
              <a:ext uri="{FF2B5EF4-FFF2-40B4-BE49-F238E27FC236}">
                <a16:creationId xmlns:a16="http://schemas.microsoft.com/office/drawing/2014/main" id="{F83B9DF7-6C10-55CC-32E0-41052BC79AEE}"/>
              </a:ext>
            </a:extLst>
          </p:cNvPr>
          <p:cNvSpPr/>
          <p:nvPr/>
        </p:nvSpPr>
        <p:spPr>
          <a:xfrm rot="8912113" flipV="1">
            <a:off x="8416270" y="2761514"/>
            <a:ext cx="1829979" cy="3780535"/>
          </a:xfrm>
          <a:prstGeom prst="arc">
            <a:avLst>
              <a:gd name="adj1" fmla="val 15584706"/>
              <a:gd name="adj2" fmla="val 404486"/>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직선 연결선 2082">
            <a:extLst>
              <a:ext uri="{FF2B5EF4-FFF2-40B4-BE49-F238E27FC236}">
                <a16:creationId xmlns:a16="http://schemas.microsoft.com/office/drawing/2014/main" id="{0C940DCD-9D44-8006-E632-174DEF279260}"/>
              </a:ext>
            </a:extLst>
          </p:cNvPr>
          <p:cNvCxnSpPr>
            <a:cxnSpLocks/>
          </p:cNvCxnSpPr>
          <p:nvPr/>
        </p:nvCxnSpPr>
        <p:spPr>
          <a:xfrm>
            <a:off x="8786001" y="5807513"/>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2083">
            <a:extLst>
              <a:ext uri="{FF2B5EF4-FFF2-40B4-BE49-F238E27FC236}">
                <a16:creationId xmlns:a16="http://schemas.microsoft.com/office/drawing/2014/main" id="{E1D440FD-D447-C714-3B8C-78BABF429F61}"/>
              </a:ext>
            </a:extLst>
          </p:cNvPr>
          <p:cNvCxnSpPr>
            <a:cxnSpLocks/>
          </p:cNvCxnSpPr>
          <p:nvPr/>
        </p:nvCxnSpPr>
        <p:spPr>
          <a:xfrm>
            <a:off x="8786001" y="5138366"/>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사각형: 둥근 모서리 2085">
            <a:extLst>
              <a:ext uri="{FF2B5EF4-FFF2-40B4-BE49-F238E27FC236}">
                <a16:creationId xmlns:a16="http://schemas.microsoft.com/office/drawing/2014/main" id="{3C8D3D64-7626-FFD0-3898-8289C7F0F455}"/>
              </a:ext>
            </a:extLst>
          </p:cNvPr>
          <p:cNvSpPr/>
          <p:nvPr/>
        </p:nvSpPr>
        <p:spPr>
          <a:xfrm>
            <a:off x="8872193" y="5230251"/>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a</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35" name="사각형: 둥근 모서리 2086">
            <a:extLst>
              <a:ext uri="{FF2B5EF4-FFF2-40B4-BE49-F238E27FC236}">
                <a16:creationId xmlns:a16="http://schemas.microsoft.com/office/drawing/2014/main" id="{CD89A6F2-E96F-FDC3-9239-FA9A6AAFF856}"/>
              </a:ext>
            </a:extLst>
          </p:cNvPr>
          <p:cNvSpPr/>
          <p:nvPr/>
        </p:nvSpPr>
        <p:spPr>
          <a:xfrm>
            <a:off x="9430988" y="5230251"/>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b</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E43A3A69-11F9-E138-7EE0-0CA6459838F8}"/>
              </a:ext>
            </a:extLst>
          </p:cNvPr>
          <p:cNvSpPr txBox="1"/>
          <p:nvPr/>
        </p:nvSpPr>
        <p:spPr>
          <a:xfrm>
            <a:off x="5873929" y="4799703"/>
            <a:ext cx="1970774" cy="584775"/>
          </a:xfrm>
          <a:prstGeom prst="rect">
            <a:avLst/>
          </a:prstGeom>
          <a:noFill/>
        </p:spPr>
        <p:txBody>
          <a:bodyPr wrap="square">
            <a:spAutoFit/>
          </a:bodyPr>
          <a:lstStyle/>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Find underutilized</a:t>
            </a:r>
          </a:p>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server in cluster</a:t>
            </a:r>
          </a:p>
        </p:txBody>
      </p:sp>
    </p:spTree>
    <p:extLst>
      <p:ext uri="{BB962C8B-B14F-4D97-AF65-F5344CB8AC3E}">
        <p14:creationId xmlns:p14="http://schemas.microsoft.com/office/powerpoint/2010/main" val="964596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dirty="0"/>
              <a:t>Synergy-TUNE scheduling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21</a:t>
            </a:fld>
            <a:endParaRPr kumimoji="1" lang="ko-KR" altLang="en-US" dirty="0"/>
          </a:p>
        </p:txBody>
      </p:sp>
      <p:sp>
        <p:nvSpPr>
          <p:cNvPr id="4" name="내용 개체 틀 3"/>
          <p:cNvSpPr>
            <a:spLocks noGrp="1"/>
          </p:cNvSpPr>
          <p:nvPr>
            <p:ph idx="1"/>
          </p:nvPr>
        </p:nvSpPr>
        <p:spPr/>
        <p:txBody>
          <a:bodyPr/>
          <a:lstStyle/>
          <a:p>
            <a:r>
              <a:rPr lang="en-US" altLang="ko-KR" sz="2400" dirty="0"/>
              <a:t>Synergy identify the job that is allocated more than GPU-proportional share</a:t>
            </a:r>
          </a:p>
          <a:p>
            <a:r>
              <a:rPr lang="en-US" altLang="ko-KR" sz="2400" dirty="0"/>
              <a:t>Then it switch the job to GPU-proportional share</a:t>
            </a:r>
            <a:endParaRPr lang="en-US" altLang="ko-KR" sz="2000" dirty="0"/>
          </a:p>
          <a:p>
            <a:pPr lvl="1"/>
            <a:endParaRPr lang="en-US" altLang="ko-KR" sz="2000" dirty="0"/>
          </a:p>
        </p:txBody>
      </p:sp>
      <p:cxnSp>
        <p:nvCxnSpPr>
          <p:cNvPr id="32" name="직선 화살표 연결선 31">
            <a:extLst>
              <a:ext uri="{FF2B5EF4-FFF2-40B4-BE49-F238E27FC236}">
                <a16:creationId xmlns:a16="http://schemas.microsoft.com/office/drawing/2014/main" id="{33C93D94-8A00-CFEE-26B9-E7028B4FA898}"/>
              </a:ext>
            </a:extLst>
          </p:cNvPr>
          <p:cNvCxnSpPr>
            <a:cxnSpLocks/>
          </p:cNvCxnSpPr>
          <p:nvPr/>
        </p:nvCxnSpPr>
        <p:spPr>
          <a:xfrm>
            <a:off x="3305737" y="3204065"/>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1492371" y="3493227"/>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1492371" y="2824080"/>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사각형: 둥근 모서리 2085">
            <a:extLst>
              <a:ext uri="{FF2B5EF4-FFF2-40B4-BE49-F238E27FC236}">
                <a16:creationId xmlns:a16="http://schemas.microsoft.com/office/drawing/2014/main" id="{80B1E546-A3BC-6D10-379F-4CEFECD5ED31}"/>
              </a:ext>
            </a:extLst>
          </p:cNvPr>
          <p:cNvSpPr/>
          <p:nvPr/>
        </p:nvSpPr>
        <p:spPr>
          <a:xfrm>
            <a:off x="2158651" y="2915965"/>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2717446" y="2915965"/>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4" name="순서도: 카드 2054">
            <a:extLst>
              <a:ext uri="{FF2B5EF4-FFF2-40B4-BE49-F238E27FC236}">
                <a16:creationId xmlns:a16="http://schemas.microsoft.com/office/drawing/2014/main" id="{193355FA-7533-60BB-78DE-6C9A3F9E798B}"/>
              </a:ext>
            </a:extLst>
          </p:cNvPr>
          <p:cNvSpPr/>
          <p:nvPr/>
        </p:nvSpPr>
        <p:spPr>
          <a:xfrm>
            <a:off x="2464485" y="2694996"/>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030759" y="2694996"/>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2477796" y="2711115"/>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044415" y="2711115"/>
            <a:ext cx="184784" cy="257175"/>
          </a:xfrm>
          <a:prstGeom prst="rect">
            <a:avLst/>
          </a:prstGeom>
        </p:spPr>
      </p:pic>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8612638" y="2215851"/>
            <a:ext cx="2067542" cy="2000847"/>
          </a:xfrm>
          <a:prstGeom prst="rect">
            <a:avLst/>
          </a:prstGeom>
        </p:spPr>
      </p:pic>
      <p:sp>
        <p:nvSpPr>
          <p:cNvPr id="6" name="TextBox 5">
            <a:extLst>
              <a:ext uri="{FF2B5EF4-FFF2-40B4-BE49-F238E27FC236}">
                <a16:creationId xmlns:a16="http://schemas.microsoft.com/office/drawing/2014/main" id="{FA819129-8F5B-4EE3-77E7-0701E63728D0}"/>
              </a:ext>
            </a:extLst>
          </p:cNvPr>
          <p:cNvSpPr txBox="1"/>
          <p:nvPr/>
        </p:nvSpPr>
        <p:spPr>
          <a:xfrm>
            <a:off x="1455457" y="3493227"/>
            <a:ext cx="1880975" cy="584775"/>
          </a:xfrm>
          <a:prstGeom prst="rect">
            <a:avLst/>
          </a:prstGeom>
          <a:noFill/>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priority queue</a:t>
            </a:r>
          </a:p>
          <a:p>
            <a:pPr algn="ctr"/>
            <a:r>
              <a:rPr lang="en-US" sz="1600" dirty="0">
                <a:latin typeface="Tahoma" panose="020B0604030504040204" pitchFamily="34" charset="0"/>
                <a:ea typeface="Tahoma" panose="020B0604030504040204" pitchFamily="34" charset="0"/>
                <a:cs typeface="Tahoma" panose="020B0604030504040204" pitchFamily="34" charset="0"/>
              </a:rPr>
              <a:t>(runnable jobs)</a:t>
            </a:r>
          </a:p>
        </p:txBody>
      </p:sp>
      <p:sp>
        <p:nvSpPr>
          <p:cNvPr id="9" name="Diamond 8">
            <a:extLst>
              <a:ext uri="{FF2B5EF4-FFF2-40B4-BE49-F238E27FC236}">
                <a16:creationId xmlns:a16="http://schemas.microsoft.com/office/drawing/2014/main" id="{A6CBCFF2-B39B-9D3D-9542-D915F5A422F7}"/>
              </a:ext>
            </a:extLst>
          </p:cNvPr>
          <p:cNvSpPr/>
          <p:nvPr/>
        </p:nvSpPr>
        <p:spPr>
          <a:xfrm>
            <a:off x="4654960" y="2736389"/>
            <a:ext cx="2391038" cy="935352"/>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Fits in</a:t>
            </a:r>
          </a:p>
          <a:p>
            <a:pPr algn="ctr"/>
            <a:r>
              <a:rPr lang="en-US" dirty="0">
                <a:solidFill>
                  <a:schemeClr val="tx1"/>
                </a:solidFill>
              </a:rPr>
              <a:t>Cluster?</a:t>
            </a:r>
          </a:p>
        </p:txBody>
      </p:sp>
      <p:cxnSp>
        <p:nvCxnSpPr>
          <p:cNvPr id="13" name="직선 화살표 연결선 31">
            <a:extLst>
              <a:ext uri="{FF2B5EF4-FFF2-40B4-BE49-F238E27FC236}">
                <a16:creationId xmlns:a16="http://schemas.microsoft.com/office/drawing/2014/main" id="{87555C65-C10A-7DBE-D698-84A394470C3E}"/>
              </a:ext>
            </a:extLst>
          </p:cNvPr>
          <p:cNvCxnSpPr>
            <a:cxnSpLocks/>
          </p:cNvCxnSpPr>
          <p:nvPr/>
        </p:nvCxnSpPr>
        <p:spPr>
          <a:xfrm>
            <a:off x="5850706" y="3671741"/>
            <a:ext cx="0" cy="426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C3A06A-F3B0-FD16-636C-26FEFA817487}"/>
              </a:ext>
            </a:extLst>
          </p:cNvPr>
          <p:cNvSpPr txBox="1"/>
          <p:nvPr/>
        </p:nvSpPr>
        <p:spPr>
          <a:xfrm>
            <a:off x="5858776" y="3687856"/>
            <a:ext cx="474448" cy="338554"/>
          </a:xfrm>
          <a:prstGeom prst="rect">
            <a:avLst/>
          </a:prstGeom>
          <a:noFill/>
        </p:spPr>
        <p:txBody>
          <a:bodyPr wrap="square">
            <a:spAutoFit/>
          </a:bodyPr>
          <a:lstStyle/>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NO</a:t>
            </a:r>
          </a:p>
        </p:txBody>
      </p:sp>
      <p:sp>
        <p:nvSpPr>
          <p:cNvPr id="20" name="사각형: 둥근 모서리 2084">
            <a:extLst>
              <a:ext uri="{FF2B5EF4-FFF2-40B4-BE49-F238E27FC236}">
                <a16:creationId xmlns:a16="http://schemas.microsoft.com/office/drawing/2014/main" id="{BD97420F-5C39-B55C-7957-1587C09FC513}"/>
              </a:ext>
            </a:extLst>
          </p:cNvPr>
          <p:cNvSpPr/>
          <p:nvPr/>
        </p:nvSpPr>
        <p:spPr>
          <a:xfrm>
            <a:off x="5460109" y="3722485"/>
            <a:ext cx="311473" cy="309683"/>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2000">
              <a:solidFill>
                <a:schemeClr val="bg1"/>
              </a:solidFill>
              <a:latin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777FB234-5AC7-DDD8-1129-68B50EAD9F09}"/>
              </a:ext>
            </a:extLst>
          </p:cNvPr>
          <p:cNvSpPr txBox="1"/>
          <p:nvPr/>
        </p:nvSpPr>
        <p:spPr>
          <a:xfrm>
            <a:off x="4542194" y="4173143"/>
            <a:ext cx="2616569" cy="584775"/>
          </a:xfrm>
          <a:prstGeom prst="rect">
            <a:avLst/>
          </a:prstGeom>
          <a:noFill/>
          <a:ln w="28575">
            <a:solidFill>
              <a:schemeClr val="tx1"/>
            </a:solidFill>
          </a:ln>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Tune DNN job to a</a:t>
            </a:r>
          </a:p>
          <a:p>
            <a:pPr algn="ctr"/>
            <a:r>
              <a:rPr lang="en-US" sz="1600" dirty="0">
                <a:latin typeface="Tahoma" panose="020B0604030504040204" pitchFamily="34" charset="0"/>
                <a:ea typeface="Tahoma" panose="020B0604030504040204" pitchFamily="34" charset="0"/>
                <a:cs typeface="Tahoma" panose="020B0604030504040204" pitchFamily="34" charset="0"/>
              </a:rPr>
              <a:t>GPU proportional share</a:t>
            </a:r>
          </a:p>
        </p:txBody>
      </p:sp>
      <p:cxnSp>
        <p:nvCxnSpPr>
          <p:cNvPr id="5" name="직선 화살표 연결선 31">
            <a:extLst>
              <a:ext uri="{FF2B5EF4-FFF2-40B4-BE49-F238E27FC236}">
                <a16:creationId xmlns:a16="http://schemas.microsoft.com/office/drawing/2014/main" id="{A4F3B172-217B-D2CC-3DB0-77F31519D7AA}"/>
              </a:ext>
            </a:extLst>
          </p:cNvPr>
          <p:cNvCxnSpPr>
            <a:cxnSpLocks/>
          </p:cNvCxnSpPr>
          <p:nvPr/>
        </p:nvCxnSpPr>
        <p:spPr>
          <a:xfrm>
            <a:off x="5850706" y="4756064"/>
            <a:ext cx="0" cy="6350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78E0F5-2E77-7A75-8348-C4D7FACFBE9E}"/>
              </a:ext>
            </a:extLst>
          </p:cNvPr>
          <p:cNvSpPr txBox="1"/>
          <p:nvPr/>
        </p:nvSpPr>
        <p:spPr>
          <a:xfrm>
            <a:off x="5873929" y="4799703"/>
            <a:ext cx="1970774" cy="584775"/>
          </a:xfrm>
          <a:prstGeom prst="rect">
            <a:avLst/>
          </a:prstGeom>
          <a:noFill/>
        </p:spPr>
        <p:txBody>
          <a:bodyPr wrap="square">
            <a:spAutoFit/>
          </a:bodyPr>
          <a:lstStyle/>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Find underutilized</a:t>
            </a:r>
          </a:p>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Server in cluster</a:t>
            </a:r>
          </a:p>
        </p:txBody>
      </p:sp>
      <p:sp>
        <p:nvSpPr>
          <p:cNvPr id="17" name="TextBox 16">
            <a:extLst>
              <a:ext uri="{FF2B5EF4-FFF2-40B4-BE49-F238E27FC236}">
                <a16:creationId xmlns:a16="http://schemas.microsoft.com/office/drawing/2014/main" id="{257C3179-032A-13BA-FF44-7746FEDB6E87}"/>
              </a:ext>
            </a:extLst>
          </p:cNvPr>
          <p:cNvSpPr txBox="1"/>
          <p:nvPr/>
        </p:nvSpPr>
        <p:spPr>
          <a:xfrm>
            <a:off x="4542194" y="5450758"/>
            <a:ext cx="2616569" cy="338554"/>
          </a:xfrm>
          <a:prstGeom prst="rect">
            <a:avLst/>
          </a:prstGeom>
          <a:noFill/>
          <a:ln w="28575">
            <a:solidFill>
              <a:schemeClr val="tx1"/>
            </a:solidFill>
          </a:ln>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Get jobs to tune</a:t>
            </a:r>
          </a:p>
        </p:txBody>
      </p:sp>
      <p:sp>
        <p:nvSpPr>
          <p:cNvPr id="23" name="직사각형 37">
            <a:extLst>
              <a:ext uri="{FF2B5EF4-FFF2-40B4-BE49-F238E27FC236}">
                <a16:creationId xmlns:a16="http://schemas.microsoft.com/office/drawing/2014/main" id="{1EB08BAA-A2BA-714C-6040-B82503EE7AE8}"/>
              </a:ext>
            </a:extLst>
          </p:cNvPr>
          <p:cNvSpPr/>
          <p:nvPr/>
        </p:nvSpPr>
        <p:spPr>
          <a:xfrm>
            <a:off x="8677275" y="2768702"/>
            <a:ext cx="428625" cy="4031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Arc 23">
            <a:extLst>
              <a:ext uri="{FF2B5EF4-FFF2-40B4-BE49-F238E27FC236}">
                <a16:creationId xmlns:a16="http://schemas.microsoft.com/office/drawing/2014/main" id="{F83B9DF7-6C10-55CC-32E0-41052BC79AEE}"/>
              </a:ext>
            </a:extLst>
          </p:cNvPr>
          <p:cNvSpPr/>
          <p:nvPr/>
        </p:nvSpPr>
        <p:spPr>
          <a:xfrm rot="8912113" flipV="1">
            <a:off x="8416270" y="2761514"/>
            <a:ext cx="1829979" cy="3780535"/>
          </a:xfrm>
          <a:prstGeom prst="arc">
            <a:avLst>
              <a:gd name="adj1" fmla="val 15584706"/>
              <a:gd name="adj2" fmla="val 404486"/>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직선 연결선 2082">
            <a:extLst>
              <a:ext uri="{FF2B5EF4-FFF2-40B4-BE49-F238E27FC236}">
                <a16:creationId xmlns:a16="http://schemas.microsoft.com/office/drawing/2014/main" id="{0C940DCD-9D44-8006-E632-174DEF279260}"/>
              </a:ext>
            </a:extLst>
          </p:cNvPr>
          <p:cNvCxnSpPr>
            <a:cxnSpLocks/>
          </p:cNvCxnSpPr>
          <p:nvPr/>
        </p:nvCxnSpPr>
        <p:spPr>
          <a:xfrm>
            <a:off x="8786001" y="5807513"/>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2083">
            <a:extLst>
              <a:ext uri="{FF2B5EF4-FFF2-40B4-BE49-F238E27FC236}">
                <a16:creationId xmlns:a16="http://schemas.microsoft.com/office/drawing/2014/main" id="{E1D440FD-D447-C714-3B8C-78BABF429F61}"/>
              </a:ext>
            </a:extLst>
          </p:cNvPr>
          <p:cNvCxnSpPr>
            <a:cxnSpLocks/>
          </p:cNvCxnSpPr>
          <p:nvPr/>
        </p:nvCxnSpPr>
        <p:spPr>
          <a:xfrm>
            <a:off x="8786001" y="5138366"/>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사각형: 둥근 모서리 2085">
            <a:extLst>
              <a:ext uri="{FF2B5EF4-FFF2-40B4-BE49-F238E27FC236}">
                <a16:creationId xmlns:a16="http://schemas.microsoft.com/office/drawing/2014/main" id="{3C8D3D64-7626-FFD0-3898-8289C7F0F455}"/>
              </a:ext>
            </a:extLst>
          </p:cNvPr>
          <p:cNvSpPr/>
          <p:nvPr/>
        </p:nvSpPr>
        <p:spPr>
          <a:xfrm>
            <a:off x="8872193" y="5230251"/>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a</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35" name="사각형: 둥근 모서리 2086">
            <a:extLst>
              <a:ext uri="{FF2B5EF4-FFF2-40B4-BE49-F238E27FC236}">
                <a16:creationId xmlns:a16="http://schemas.microsoft.com/office/drawing/2014/main" id="{CD89A6F2-E96F-FDC3-9239-FA9A6AAFF856}"/>
              </a:ext>
            </a:extLst>
          </p:cNvPr>
          <p:cNvSpPr/>
          <p:nvPr/>
        </p:nvSpPr>
        <p:spPr>
          <a:xfrm>
            <a:off x="9430988" y="5230251"/>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b</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34C302EC-9F18-B710-CDA4-28681EBFF80F}"/>
              </a:ext>
            </a:extLst>
          </p:cNvPr>
          <p:cNvSpPr txBox="1"/>
          <p:nvPr/>
        </p:nvSpPr>
        <p:spPr>
          <a:xfrm>
            <a:off x="9075616" y="4540075"/>
            <a:ext cx="1970774" cy="584775"/>
          </a:xfrm>
          <a:prstGeom prst="rect">
            <a:avLst/>
          </a:prstGeom>
          <a:noFill/>
        </p:spPr>
        <p:txBody>
          <a:bodyPr wrap="square">
            <a:spAutoFit/>
          </a:bodyPr>
          <a:lstStyle/>
          <a:p>
            <a:pPr algn="ctr"/>
            <a:r>
              <a:rPr lang="en-US" sz="1600" dirty="0" err="1">
                <a:solidFill>
                  <a:srgbClr val="C00000"/>
                </a:solidFill>
                <a:latin typeface="Tahoma" panose="020B0604030504040204" pitchFamily="34" charset="0"/>
                <a:ea typeface="Tahoma" panose="020B0604030504040204" pitchFamily="34" charset="0"/>
                <a:cs typeface="Tahoma" panose="020B0604030504040204" pitchFamily="34" charset="0"/>
              </a:rPr>
              <a:t>Swith</a:t>
            </a:r>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 to GPU a</a:t>
            </a:r>
          </a:p>
          <a:p>
            <a:pPr algn="ctr"/>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proportional share</a:t>
            </a:r>
          </a:p>
        </p:txBody>
      </p:sp>
      <p:sp>
        <p:nvSpPr>
          <p:cNvPr id="25" name="Oval 24">
            <a:extLst>
              <a:ext uri="{FF2B5EF4-FFF2-40B4-BE49-F238E27FC236}">
                <a16:creationId xmlns:a16="http://schemas.microsoft.com/office/drawing/2014/main" id="{7CFCD002-1D04-EC92-3B43-434BED28E4D8}"/>
              </a:ext>
            </a:extLst>
          </p:cNvPr>
          <p:cNvSpPr/>
          <p:nvPr/>
        </p:nvSpPr>
        <p:spPr>
          <a:xfrm>
            <a:off x="8782050" y="5111707"/>
            <a:ext cx="669506" cy="66950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0122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dirty="0"/>
              <a:t>Synergy-TUNE scheduling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22</a:t>
            </a:fld>
            <a:endParaRPr kumimoji="1" lang="ko-KR" altLang="en-US" dirty="0"/>
          </a:p>
        </p:txBody>
      </p:sp>
      <p:sp>
        <p:nvSpPr>
          <p:cNvPr id="4" name="내용 개체 틀 3"/>
          <p:cNvSpPr>
            <a:spLocks noGrp="1"/>
          </p:cNvSpPr>
          <p:nvPr>
            <p:ph idx="1"/>
          </p:nvPr>
        </p:nvSpPr>
        <p:spPr/>
        <p:txBody>
          <a:bodyPr/>
          <a:lstStyle/>
          <a:p>
            <a:r>
              <a:rPr lang="en-US" altLang="ko-KR" sz="2400" dirty="0"/>
              <a:t>Synergy identify the job that is allocated more than GPU-proportional share</a:t>
            </a:r>
          </a:p>
          <a:p>
            <a:r>
              <a:rPr lang="en-US" altLang="ko-KR" sz="2400" dirty="0"/>
              <a:t>Then it switch it to GPU-proportional share</a:t>
            </a:r>
            <a:endParaRPr lang="en-US" altLang="ko-KR" sz="2000" dirty="0"/>
          </a:p>
          <a:p>
            <a:pPr lvl="1"/>
            <a:endParaRPr lang="en-US" altLang="ko-KR" sz="2000" dirty="0"/>
          </a:p>
        </p:txBody>
      </p:sp>
      <p:cxnSp>
        <p:nvCxnSpPr>
          <p:cNvPr id="32" name="직선 화살표 연결선 31">
            <a:extLst>
              <a:ext uri="{FF2B5EF4-FFF2-40B4-BE49-F238E27FC236}">
                <a16:creationId xmlns:a16="http://schemas.microsoft.com/office/drawing/2014/main" id="{33C93D94-8A00-CFEE-26B9-E7028B4FA898}"/>
              </a:ext>
            </a:extLst>
          </p:cNvPr>
          <p:cNvCxnSpPr>
            <a:cxnSpLocks/>
          </p:cNvCxnSpPr>
          <p:nvPr/>
        </p:nvCxnSpPr>
        <p:spPr>
          <a:xfrm>
            <a:off x="3305737" y="3204065"/>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1492371" y="3493227"/>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1492371" y="2824080"/>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사각형: 둥근 모서리 2085">
            <a:extLst>
              <a:ext uri="{FF2B5EF4-FFF2-40B4-BE49-F238E27FC236}">
                <a16:creationId xmlns:a16="http://schemas.microsoft.com/office/drawing/2014/main" id="{80B1E546-A3BC-6D10-379F-4CEFECD5ED31}"/>
              </a:ext>
            </a:extLst>
          </p:cNvPr>
          <p:cNvSpPr/>
          <p:nvPr/>
        </p:nvSpPr>
        <p:spPr>
          <a:xfrm>
            <a:off x="2158651" y="2915965"/>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2717446" y="2915965"/>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4" name="순서도: 카드 2054">
            <a:extLst>
              <a:ext uri="{FF2B5EF4-FFF2-40B4-BE49-F238E27FC236}">
                <a16:creationId xmlns:a16="http://schemas.microsoft.com/office/drawing/2014/main" id="{193355FA-7533-60BB-78DE-6C9A3F9E798B}"/>
              </a:ext>
            </a:extLst>
          </p:cNvPr>
          <p:cNvSpPr/>
          <p:nvPr/>
        </p:nvSpPr>
        <p:spPr>
          <a:xfrm>
            <a:off x="2464485" y="2694996"/>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030759" y="2694996"/>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2477796" y="2711115"/>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044415" y="2711115"/>
            <a:ext cx="184784" cy="257175"/>
          </a:xfrm>
          <a:prstGeom prst="rect">
            <a:avLst/>
          </a:prstGeom>
        </p:spPr>
      </p:pic>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8612638" y="2215851"/>
            <a:ext cx="2067542" cy="2000847"/>
          </a:xfrm>
          <a:prstGeom prst="rect">
            <a:avLst/>
          </a:prstGeom>
        </p:spPr>
      </p:pic>
      <p:sp>
        <p:nvSpPr>
          <p:cNvPr id="6" name="TextBox 5">
            <a:extLst>
              <a:ext uri="{FF2B5EF4-FFF2-40B4-BE49-F238E27FC236}">
                <a16:creationId xmlns:a16="http://schemas.microsoft.com/office/drawing/2014/main" id="{FA819129-8F5B-4EE3-77E7-0701E63728D0}"/>
              </a:ext>
            </a:extLst>
          </p:cNvPr>
          <p:cNvSpPr txBox="1"/>
          <p:nvPr/>
        </p:nvSpPr>
        <p:spPr>
          <a:xfrm>
            <a:off x="1455457" y="3493227"/>
            <a:ext cx="1880975" cy="584775"/>
          </a:xfrm>
          <a:prstGeom prst="rect">
            <a:avLst/>
          </a:prstGeom>
          <a:noFill/>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priority queue</a:t>
            </a:r>
          </a:p>
          <a:p>
            <a:pPr algn="ctr"/>
            <a:r>
              <a:rPr lang="en-US" sz="1600" dirty="0">
                <a:latin typeface="Tahoma" panose="020B0604030504040204" pitchFamily="34" charset="0"/>
                <a:ea typeface="Tahoma" panose="020B0604030504040204" pitchFamily="34" charset="0"/>
                <a:cs typeface="Tahoma" panose="020B0604030504040204" pitchFamily="34" charset="0"/>
              </a:rPr>
              <a:t>(runnable jobs)</a:t>
            </a:r>
          </a:p>
        </p:txBody>
      </p:sp>
      <p:sp>
        <p:nvSpPr>
          <p:cNvPr id="9" name="Diamond 8">
            <a:extLst>
              <a:ext uri="{FF2B5EF4-FFF2-40B4-BE49-F238E27FC236}">
                <a16:creationId xmlns:a16="http://schemas.microsoft.com/office/drawing/2014/main" id="{A6CBCFF2-B39B-9D3D-9542-D915F5A422F7}"/>
              </a:ext>
            </a:extLst>
          </p:cNvPr>
          <p:cNvSpPr/>
          <p:nvPr/>
        </p:nvSpPr>
        <p:spPr>
          <a:xfrm>
            <a:off x="4654960" y="2736389"/>
            <a:ext cx="2391038" cy="935352"/>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Fits in</a:t>
            </a:r>
          </a:p>
          <a:p>
            <a:pPr algn="ctr"/>
            <a:r>
              <a:rPr lang="en-US" dirty="0">
                <a:solidFill>
                  <a:schemeClr val="tx1"/>
                </a:solidFill>
              </a:rPr>
              <a:t>Cluster?</a:t>
            </a:r>
          </a:p>
        </p:txBody>
      </p:sp>
      <p:cxnSp>
        <p:nvCxnSpPr>
          <p:cNvPr id="13" name="직선 화살표 연결선 31">
            <a:extLst>
              <a:ext uri="{FF2B5EF4-FFF2-40B4-BE49-F238E27FC236}">
                <a16:creationId xmlns:a16="http://schemas.microsoft.com/office/drawing/2014/main" id="{87555C65-C10A-7DBE-D698-84A394470C3E}"/>
              </a:ext>
            </a:extLst>
          </p:cNvPr>
          <p:cNvCxnSpPr>
            <a:cxnSpLocks/>
          </p:cNvCxnSpPr>
          <p:nvPr/>
        </p:nvCxnSpPr>
        <p:spPr>
          <a:xfrm>
            <a:off x="5850706" y="3671741"/>
            <a:ext cx="0" cy="426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C3A06A-F3B0-FD16-636C-26FEFA817487}"/>
              </a:ext>
            </a:extLst>
          </p:cNvPr>
          <p:cNvSpPr txBox="1"/>
          <p:nvPr/>
        </p:nvSpPr>
        <p:spPr>
          <a:xfrm>
            <a:off x="5858776" y="3687856"/>
            <a:ext cx="474448" cy="338554"/>
          </a:xfrm>
          <a:prstGeom prst="rect">
            <a:avLst/>
          </a:prstGeom>
          <a:noFill/>
        </p:spPr>
        <p:txBody>
          <a:bodyPr wrap="square">
            <a:spAutoFit/>
          </a:bodyPr>
          <a:lstStyle/>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NO</a:t>
            </a:r>
          </a:p>
        </p:txBody>
      </p:sp>
      <p:sp>
        <p:nvSpPr>
          <p:cNvPr id="20" name="사각형: 둥근 모서리 2084">
            <a:extLst>
              <a:ext uri="{FF2B5EF4-FFF2-40B4-BE49-F238E27FC236}">
                <a16:creationId xmlns:a16="http://schemas.microsoft.com/office/drawing/2014/main" id="{BD97420F-5C39-B55C-7957-1587C09FC513}"/>
              </a:ext>
            </a:extLst>
          </p:cNvPr>
          <p:cNvSpPr/>
          <p:nvPr/>
        </p:nvSpPr>
        <p:spPr>
          <a:xfrm>
            <a:off x="8574577" y="2809878"/>
            <a:ext cx="311473" cy="309683"/>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1400">
              <a:solidFill>
                <a:schemeClr val="bg1"/>
              </a:solidFill>
              <a:latin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777FB234-5AC7-DDD8-1129-68B50EAD9F09}"/>
              </a:ext>
            </a:extLst>
          </p:cNvPr>
          <p:cNvSpPr txBox="1"/>
          <p:nvPr/>
        </p:nvSpPr>
        <p:spPr>
          <a:xfrm>
            <a:off x="4542194" y="4173143"/>
            <a:ext cx="2616569" cy="584775"/>
          </a:xfrm>
          <a:prstGeom prst="rect">
            <a:avLst/>
          </a:prstGeom>
          <a:noFill/>
          <a:ln w="28575">
            <a:solidFill>
              <a:schemeClr val="tx1"/>
            </a:solidFill>
          </a:ln>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Tune DNN job to a</a:t>
            </a:r>
          </a:p>
          <a:p>
            <a:pPr algn="ctr"/>
            <a:r>
              <a:rPr lang="en-US" sz="1600" dirty="0">
                <a:latin typeface="Tahoma" panose="020B0604030504040204" pitchFamily="34" charset="0"/>
                <a:ea typeface="Tahoma" panose="020B0604030504040204" pitchFamily="34" charset="0"/>
                <a:cs typeface="Tahoma" panose="020B0604030504040204" pitchFamily="34" charset="0"/>
              </a:rPr>
              <a:t>GPU proportional share</a:t>
            </a:r>
          </a:p>
        </p:txBody>
      </p:sp>
      <p:cxnSp>
        <p:nvCxnSpPr>
          <p:cNvPr id="5" name="직선 화살표 연결선 31">
            <a:extLst>
              <a:ext uri="{FF2B5EF4-FFF2-40B4-BE49-F238E27FC236}">
                <a16:creationId xmlns:a16="http://schemas.microsoft.com/office/drawing/2014/main" id="{A4F3B172-217B-D2CC-3DB0-77F31519D7AA}"/>
              </a:ext>
            </a:extLst>
          </p:cNvPr>
          <p:cNvCxnSpPr>
            <a:cxnSpLocks/>
          </p:cNvCxnSpPr>
          <p:nvPr/>
        </p:nvCxnSpPr>
        <p:spPr>
          <a:xfrm>
            <a:off x="5850706" y="4756064"/>
            <a:ext cx="0" cy="6350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78E0F5-2E77-7A75-8348-C4D7FACFBE9E}"/>
              </a:ext>
            </a:extLst>
          </p:cNvPr>
          <p:cNvSpPr txBox="1"/>
          <p:nvPr/>
        </p:nvSpPr>
        <p:spPr>
          <a:xfrm>
            <a:off x="5873929" y="4799703"/>
            <a:ext cx="1970774" cy="584775"/>
          </a:xfrm>
          <a:prstGeom prst="rect">
            <a:avLst/>
          </a:prstGeom>
          <a:noFill/>
        </p:spPr>
        <p:txBody>
          <a:bodyPr wrap="square">
            <a:spAutoFit/>
          </a:bodyPr>
          <a:lstStyle/>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Find underutilized</a:t>
            </a:r>
          </a:p>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Server in cluster</a:t>
            </a:r>
          </a:p>
        </p:txBody>
      </p:sp>
      <p:sp>
        <p:nvSpPr>
          <p:cNvPr id="17" name="TextBox 16">
            <a:extLst>
              <a:ext uri="{FF2B5EF4-FFF2-40B4-BE49-F238E27FC236}">
                <a16:creationId xmlns:a16="http://schemas.microsoft.com/office/drawing/2014/main" id="{257C3179-032A-13BA-FF44-7746FEDB6E87}"/>
              </a:ext>
            </a:extLst>
          </p:cNvPr>
          <p:cNvSpPr txBox="1"/>
          <p:nvPr/>
        </p:nvSpPr>
        <p:spPr>
          <a:xfrm>
            <a:off x="4542194" y="5450758"/>
            <a:ext cx="2616569" cy="338554"/>
          </a:xfrm>
          <a:prstGeom prst="rect">
            <a:avLst/>
          </a:prstGeom>
          <a:noFill/>
          <a:ln w="28575">
            <a:solidFill>
              <a:schemeClr val="tx1"/>
            </a:solidFill>
          </a:ln>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Get jobs to tune</a:t>
            </a:r>
          </a:p>
        </p:txBody>
      </p:sp>
      <p:sp>
        <p:nvSpPr>
          <p:cNvPr id="23" name="직사각형 37">
            <a:extLst>
              <a:ext uri="{FF2B5EF4-FFF2-40B4-BE49-F238E27FC236}">
                <a16:creationId xmlns:a16="http://schemas.microsoft.com/office/drawing/2014/main" id="{1EB08BAA-A2BA-714C-6040-B82503EE7AE8}"/>
              </a:ext>
            </a:extLst>
          </p:cNvPr>
          <p:cNvSpPr/>
          <p:nvPr/>
        </p:nvSpPr>
        <p:spPr>
          <a:xfrm>
            <a:off x="8677275" y="2768702"/>
            <a:ext cx="428625" cy="4031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31">
            <a:extLst>
              <a:ext uri="{FF2B5EF4-FFF2-40B4-BE49-F238E27FC236}">
                <a16:creationId xmlns:a16="http://schemas.microsoft.com/office/drawing/2014/main" id="{5C54EED5-1A00-8DBE-EFF0-D17AF9BED2C1}"/>
              </a:ext>
            </a:extLst>
          </p:cNvPr>
          <p:cNvCxnSpPr>
            <a:cxnSpLocks/>
          </p:cNvCxnSpPr>
          <p:nvPr/>
        </p:nvCxnSpPr>
        <p:spPr>
          <a:xfrm>
            <a:off x="7272162" y="3204065"/>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899147-569C-C885-15FA-9761D26F8D59}"/>
              </a:ext>
            </a:extLst>
          </p:cNvPr>
          <p:cNvSpPr txBox="1"/>
          <p:nvPr/>
        </p:nvSpPr>
        <p:spPr>
          <a:xfrm>
            <a:off x="7602611" y="2865511"/>
            <a:ext cx="1585219" cy="338554"/>
          </a:xfrm>
          <a:prstGeom prst="rect">
            <a:avLst/>
          </a:prstGeom>
          <a:noFill/>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YES</a:t>
            </a:r>
          </a:p>
        </p:txBody>
      </p:sp>
    </p:spTree>
    <p:extLst>
      <p:ext uri="{BB962C8B-B14F-4D97-AF65-F5344CB8AC3E}">
        <p14:creationId xmlns:p14="http://schemas.microsoft.com/office/powerpoint/2010/main" val="1153447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0849824" cy="677842"/>
          </a:xfrm>
        </p:spPr>
        <p:txBody>
          <a:bodyPr>
            <a:normAutofit/>
          </a:bodyPr>
          <a:lstStyle/>
          <a:p>
            <a:r>
              <a:rPr lang="en-US" altLang="ko-KR" dirty="0"/>
              <a:t>Synergy-TUNE scheduling</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23</a:t>
            </a:fld>
            <a:endParaRPr kumimoji="1" lang="ko-KR" altLang="en-US" dirty="0"/>
          </a:p>
        </p:txBody>
      </p:sp>
      <p:sp>
        <p:nvSpPr>
          <p:cNvPr id="4" name="내용 개체 틀 3"/>
          <p:cNvSpPr>
            <a:spLocks noGrp="1"/>
          </p:cNvSpPr>
          <p:nvPr>
            <p:ph idx="1"/>
          </p:nvPr>
        </p:nvSpPr>
        <p:spPr/>
        <p:txBody>
          <a:bodyPr/>
          <a:lstStyle/>
          <a:p>
            <a:r>
              <a:rPr lang="en-US" altLang="ko-KR" sz="2400" dirty="0"/>
              <a:t>Synergy identify the job that is allocated more than GPU-proportional share</a:t>
            </a:r>
          </a:p>
          <a:p>
            <a:r>
              <a:rPr lang="en-US" altLang="ko-KR" sz="2400" dirty="0"/>
              <a:t>Then it switch it to GPU-proportional share</a:t>
            </a:r>
            <a:endParaRPr lang="en-US" altLang="ko-KR" sz="2000" dirty="0"/>
          </a:p>
          <a:p>
            <a:pPr lvl="1"/>
            <a:endParaRPr lang="en-US" altLang="ko-KR" sz="2000" dirty="0"/>
          </a:p>
        </p:txBody>
      </p:sp>
      <p:cxnSp>
        <p:nvCxnSpPr>
          <p:cNvPr id="32" name="직선 화살표 연결선 31">
            <a:extLst>
              <a:ext uri="{FF2B5EF4-FFF2-40B4-BE49-F238E27FC236}">
                <a16:creationId xmlns:a16="http://schemas.microsoft.com/office/drawing/2014/main" id="{33C93D94-8A00-CFEE-26B9-E7028B4FA898}"/>
              </a:ext>
            </a:extLst>
          </p:cNvPr>
          <p:cNvCxnSpPr>
            <a:cxnSpLocks/>
          </p:cNvCxnSpPr>
          <p:nvPr/>
        </p:nvCxnSpPr>
        <p:spPr>
          <a:xfrm>
            <a:off x="3305737" y="3204065"/>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2082">
            <a:extLst>
              <a:ext uri="{FF2B5EF4-FFF2-40B4-BE49-F238E27FC236}">
                <a16:creationId xmlns:a16="http://schemas.microsoft.com/office/drawing/2014/main" id="{94DEB4A2-D7D6-91D7-58CD-C4ABF1E8BA14}"/>
              </a:ext>
            </a:extLst>
          </p:cNvPr>
          <p:cNvCxnSpPr>
            <a:cxnSpLocks/>
          </p:cNvCxnSpPr>
          <p:nvPr/>
        </p:nvCxnSpPr>
        <p:spPr>
          <a:xfrm>
            <a:off x="1492371" y="3493227"/>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2083">
            <a:extLst>
              <a:ext uri="{FF2B5EF4-FFF2-40B4-BE49-F238E27FC236}">
                <a16:creationId xmlns:a16="http://schemas.microsoft.com/office/drawing/2014/main" id="{77E55F63-0E7E-E5BC-A726-34060CCCE456}"/>
              </a:ext>
            </a:extLst>
          </p:cNvPr>
          <p:cNvCxnSpPr>
            <a:cxnSpLocks/>
          </p:cNvCxnSpPr>
          <p:nvPr/>
        </p:nvCxnSpPr>
        <p:spPr>
          <a:xfrm>
            <a:off x="1492371" y="2824080"/>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사각형: 둥근 모서리 2085">
            <a:extLst>
              <a:ext uri="{FF2B5EF4-FFF2-40B4-BE49-F238E27FC236}">
                <a16:creationId xmlns:a16="http://schemas.microsoft.com/office/drawing/2014/main" id="{80B1E546-A3BC-6D10-379F-4CEFECD5ED31}"/>
              </a:ext>
            </a:extLst>
          </p:cNvPr>
          <p:cNvSpPr/>
          <p:nvPr/>
        </p:nvSpPr>
        <p:spPr>
          <a:xfrm>
            <a:off x="3633066" y="2629580"/>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11" name="사각형: 둥근 모서리 2086">
            <a:extLst>
              <a:ext uri="{FF2B5EF4-FFF2-40B4-BE49-F238E27FC236}">
                <a16:creationId xmlns:a16="http://schemas.microsoft.com/office/drawing/2014/main" id="{D989FF0E-5123-ED25-1A08-AC3196A6E1AF}"/>
              </a:ext>
            </a:extLst>
          </p:cNvPr>
          <p:cNvSpPr/>
          <p:nvPr/>
        </p:nvSpPr>
        <p:spPr>
          <a:xfrm>
            <a:off x="2717446" y="2915965"/>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dirty="0">
              <a:solidFill>
                <a:schemeClr val="bg1"/>
              </a:solidFill>
              <a:latin typeface="Tahoma" panose="020B0604030504040204" pitchFamily="34" charset="0"/>
              <a:cs typeface="Tahoma" panose="020B0604030504040204" pitchFamily="34" charset="0"/>
            </a:endParaRPr>
          </a:p>
        </p:txBody>
      </p:sp>
      <p:sp>
        <p:nvSpPr>
          <p:cNvPr id="14" name="순서도: 카드 2054">
            <a:extLst>
              <a:ext uri="{FF2B5EF4-FFF2-40B4-BE49-F238E27FC236}">
                <a16:creationId xmlns:a16="http://schemas.microsoft.com/office/drawing/2014/main" id="{193355FA-7533-60BB-78DE-6C9A3F9E798B}"/>
              </a:ext>
            </a:extLst>
          </p:cNvPr>
          <p:cNvSpPr/>
          <p:nvPr/>
        </p:nvSpPr>
        <p:spPr>
          <a:xfrm>
            <a:off x="3938900" y="2408611"/>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 name="순서도: 카드 2055">
            <a:extLst>
              <a:ext uri="{FF2B5EF4-FFF2-40B4-BE49-F238E27FC236}">
                <a16:creationId xmlns:a16="http://schemas.microsoft.com/office/drawing/2014/main" id="{B7B8E890-E4DF-9240-48DD-62C2E5DE554B}"/>
              </a:ext>
            </a:extLst>
          </p:cNvPr>
          <p:cNvSpPr/>
          <p:nvPr/>
        </p:nvSpPr>
        <p:spPr>
          <a:xfrm>
            <a:off x="3030759" y="2694996"/>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8" name="그림 2089">
            <a:extLst>
              <a:ext uri="{FF2B5EF4-FFF2-40B4-BE49-F238E27FC236}">
                <a16:creationId xmlns:a16="http://schemas.microsoft.com/office/drawing/2014/main" id="{4C243683-C395-8772-F568-6522B52C0765}"/>
              </a:ext>
            </a:extLst>
          </p:cNvPr>
          <p:cNvPicPr>
            <a:picLocks noChangeAspect="1"/>
          </p:cNvPicPr>
          <p:nvPr/>
        </p:nvPicPr>
        <p:blipFill rotWithShape="1">
          <a:blip r:embed="rId3"/>
          <a:srcRect l="1" r="39804"/>
          <a:stretch/>
        </p:blipFill>
        <p:spPr>
          <a:xfrm>
            <a:off x="3952211" y="2424730"/>
            <a:ext cx="184784" cy="257175"/>
          </a:xfrm>
          <a:prstGeom prst="rect">
            <a:avLst/>
          </a:prstGeom>
        </p:spPr>
      </p:pic>
      <p:pic>
        <p:nvPicPr>
          <p:cNvPr id="19" name="그림 2090">
            <a:extLst>
              <a:ext uri="{FF2B5EF4-FFF2-40B4-BE49-F238E27FC236}">
                <a16:creationId xmlns:a16="http://schemas.microsoft.com/office/drawing/2014/main" id="{82F168D2-A08A-F588-E86F-E6C56D465298}"/>
              </a:ext>
            </a:extLst>
          </p:cNvPr>
          <p:cNvPicPr>
            <a:picLocks noChangeAspect="1"/>
          </p:cNvPicPr>
          <p:nvPr/>
        </p:nvPicPr>
        <p:blipFill rotWithShape="1">
          <a:blip r:embed="rId3"/>
          <a:srcRect l="1" r="39804"/>
          <a:stretch/>
        </p:blipFill>
        <p:spPr>
          <a:xfrm>
            <a:off x="3044415" y="2711115"/>
            <a:ext cx="184784" cy="257175"/>
          </a:xfrm>
          <a:prstGeom prst="rect">
            <a:avLst/>
          </a:prstGeom>
        </p:spPr>
      </p:pic>
      <p:pic>
        <p:nvPicPr>
          <p:cNvPr id="3105" name="Picture 3104">
            <a:extLst>
              <a:ext uri="{FF2B5EF4-FFF2-40B4-BE49-F238E27FC236}">
                <a16:creationId xmlns:a16="http://schemas.microsoft.com/office/drawing/2014/main" id="{93621D0F-42A2-1537-2974-4634FB90FC92}"/>
              </a:ext>
            </a:extLst>
          </p:cNvPr>
          <p:cNvPicPr>
            <a:picLocks noChangeAspect="1"/>
          </p:cNvPicPr>
          <p:nvPr/>
        </p:nvPicPr>
        <p:blipFill>
          <a:blip r:embed="rId4"/>
          <a:stretch>
            <a:fillRect/>
          </a:stretch>
        </p:blipFill>
        <p:spPr>
          <a:xfrm>
            <a:off x="8612638" y="2215851"/>
            <a:ext cx="2067542" cy="2000847"/>
          </a:xfrm>
          <a:prstGeom prst="rect">
            <a:avLst/>
          </a:prstGeom>
        </p:spPr>
      </p:pic>
      <p:sp>
        <p:nvSpPr>
          <p:cNvPr id="6" name="TextBox 5">
            <a:extLst>
              <a:ext uri="{FF2B5EF4-FFF2-40B4-BE49-F238E27FC236}">
                <a16:creationId xmlns:a16="http://schemas.microsoft.com/office/drawing/2014/main" id="{FA819129-8F5B-4EE3-77E7-0701E63728D0}"/>
              </a:ext>
            </a:extLst>
          </p:cNvPr>
          <p:cNvSpPr txBox="1"/>
          <p:nvPr/>
        </p:nvSpPr>
        <p:spPr>
          <a:xfrm>
            <a:off x="1455457" y="3493227"/>
            <a:ext cx="1880975" cy="584775"/>
          </a:xfrm>
          <a:prstGeom prst="rect">
            <a:avLst/>
          </a:prstGeom>
          <a:noFill/>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priority queue</a:t>
            </a:r>
          </a:p>
          <a:p>
            <a:pPr algn="ctr"/>
            <a:r>
              <a:rPr lang="en-US" sz="1600" dirty="0">
                <a:latin typeface="Tahoma" panose="020B0604030504040204" pitchFamily="34" charset="0"/>
                <a:ea typeface="Tahoma" panose="020B0604030504040204" pitchFamily="34" charset="0"/>
                <a:cs typeface="Tahoma" panose="020B0604030504040204" pitchFamily="34" charset="0"/>
              </a:rPr>
              <a:t>(runnable jobs)</a:t>
            </a:r>
          </a:p>
        </p:txBody>
      </p:sp>
      <p:sp>
        <p:nvSpPr>
          <p:cNvPr id="9" name="Diamond 8">
            <a:extLst>
              <a:ext uri="{FF2B5EF4-FFF2-40B4-BE49-F238E27FC236}">
                <a16:creationId xmlns:a16="http://schemas.microsoft.com/office/drawing/2014/main" id="{A6CBCFF2-B39B-9D3D-9542-D915F5A422F7}"/>
              </a:ext>
            </a:extLst>
          </p:cNvPr>
          <p:cNvSpPr/>
          <p:nvPr/>
        </p:nvSpPr>
        <p:spPr>
          <a:xfrm>
            <a:off x="4654960" y="2736389"/>
            <a:ext cx="2391038" cy="935352"/>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Fits in</a:t>
            </a:r>
          </a:p>
          <a:p>
            <a:pPr algn="ctr"/>
            <a:r>
              <a:rPr lang="en-US" dirty="0">
                <a:solidFill>
                  <a:schemeClr val="tx1"/>
                </a:solidFill>
              </a:rPr>
              <a:t>Cluster?</a:t>
            </a:r>
          </a:p>
        </p:txBody>
      </p:sp>
      <p:cxnSp>
        <p:nvCxnSpPr>
          <p:cNvPr id="13" name="직선 화살표 연결선 31">
            <a:extLst>
              <a:ext uri="{FF2B5EF4-FFF2-40B4-BE49-F238E27FC236}">
                <a16:creationId xmlns:a16="http://schemas.microsoft.com/office/drawing/2014/main" id="{87555C65-C10A-7DBE-D698-84A394470C3E}"/>
              </a:ext>
            </a:extLst>
          </p:cNvPr>
          <p:cNvCxnSpPr>
            <a:cxnSpLocks/>
          </p:cNvCxnSpPr>
          <p:nvPr/>
        </p:nvCxnSpPr>
        <p:spPr>
          <a:xfrm>
            <a:off x="5850706" y="3671741"/>
            <a:ext cx="0" cy="426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C3A06A-F3B0-FD16-636C-26FEFA817487}"/>
              </a:ext>
            </a:extLst>
          </p:cNvPr>
          <p:cNvSpPr txBox="1"/>
          <p:nvPr/>
        </p:nvSpPr>
        <p:spPr>
          <a:xfrm>
            <a:off x="5858776" y="3687856"/>
            <a:ext cx="474448" cy="338554"/>
          </a:xfrm>
          <a:prstGeom prst="rect">
            <a:avLst/>
          </a:prstGeom>
          <a:noFill/>
        </p:spPr>
        <p:txBody>
          <a:bodyPr wrap="square">
            <a:spAutoFit/>
          </a:bodyPr>
          <a:lstStyle/>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NO</a:t>
            </a:r>
          </a:p>
        </p:txBody>
      </p:sp>
      <p:sp>
        <p:nvSpPr>
          <p:cNvPr id="20" name="사각형: 둥근 모서리 2084">
            <a:extLst>
              <a:ext uri="{FF2B5EF4-FFF2-40B4-BE49-F238E27FC236}">
                <a16:creationId xmlns:a16="http://schemas.microsoft.com/office/drawing/2014/main" id="{BD97420F-5C39-B55C-7957-1587C09FC513}"/>
              </a:ext>
            </a:extLst>
          </p:cNvPr>
          <p:cNvSpPr/>
          <p:nvPr/>
        </p:nvSpPr>
        <p:spPr>
          <a:xfrm>
            <a:off x="8574577" y="2809878"/>
            <a:ext cx="311473" cy="309683"/>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1400">
              <a:solidFill>
                <a:schemeClr val="bg1"/>
              </a:solidFill>
              <a:latin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777FB234-5AC7-DDD8-1129-68B50EAD9F09}"/>
              </a:ext>
            </a:extLst>
          </p:cNvPr>
          <p:cNvSpPr txBox="1"/>
          <p:nvPr/>
        </p:nvSpPr>
        <p:spPr>
          <a:xfrm>
            <a:off x="4542194" y="4173143"/>
            <a:ext cx="2616569" cy="584775"/>
          </a:xfrm>
          <a:prstGeom prst="rect">
            <a:avLst/>
          </a:prstGeom>
          <a:noFill/>
          <a:ln w="28575">
            <a:solidFill>
              <a:schemeClr val="tx1"/>
            </a:solidFill>
          </a:ln>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Tune DNN job to a</a:t>
            </a:r>
          </a:p>
          <a:p>
            <a:pPr algn="ctr"/>
            <a:r>
              <a:rPr lang="en-US" sz="1600" dirty="0">
                <a:latin typeface="Tahoma" panose="020B0604030504040204" pitchFamily="34" charset="0"/>
                <a:ea typeface="Tahoma" panose="020B0604030504040204" pitchFamily="34" charset="0"/>
                <a:cs typeface="Tahoma" panose="020B0604030504040204" pitchFamily="34" charset="0"/>
              </a:rPr>
              <a:t>GPU proportional share</a:t>
            </a:r>
          </a:p>
        </p:txBody>
      </p:sp>
      <p:cxnSp>
        <p:nvCxnSpPr>
          <p:cNvPr id="5" name="직선 화살표 연결선 31">
            <a:extLst>
              <a:ext uri="{FF2B5EF4-FFF2-40B4-BE49-F238E27FC236}">
                <a16:creationId xmlns:a16="http://schemas.microsoft.com/office/drawing/2014/main" id="{A4F3B172-217B-D2CC-3DB0-77F31519D7AA}"/>
              </a:ext>
            </a:extLst>
          </p:cNvPr>
          <p:cNvCxnSpPr>
            <a:cxnSpLocks/>
          </p:cNvCxnSpPr>
          <p:nvPr/>
        </p:nvCxnSpPr>
        <p:spPr>
          <a:xfrm>
            <a:off x="5850706" y="4756064"/>
            <a:ext cx="0" cy="6350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78E0F5-2E77-7A75-8348-C4D7FACFBE9E}"/>
              </a:ext>
            </a:extLst>
          </p:cNvPr>
          <p:cNvSpPr txBox="1"/>
          <p:nvPr/>
        </p:nvSpPr>
        <p:spPr>
          <a:xfrm>
            <a:off x="5873929" y="4799703"/>
            <a:ext cx="1970774" cy="584775"/>
          </a:xfrm>
          <a:prstGeom prst="rect">
            <a:avLst/>
          </a:prstGeom>
          <a:noFill/>
        </p:spPr>
        <p:txBody>
          <a:bodyPr wrap="square">
            <a:spAutoFit/>
          </a:bodyPr>
          <a:lstStyle/>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Find underutilized</a:t>
            </a:r>
          </a:p>
          <a:p>
            <a:r>
              <a:rPr lang="en-US" sz="1600" dirty="0">
                <a:solidFill>
                  <a:srgbClr val="C00000"/>
                </a:solidFill>
                <a:latin typeface="Tahoma" panose="020B0604030504040204" pitchFamily="34" charset="0"/>
                <a:ea typeface="Tahoma" panose="020B0604030504040204" pitchFamily="34" charset="0"/>
                <a:cs typeface="Tahoma" panose="020B0604030504040204" pitchFamily="34" charset="0"/>
              </a:rPr>
              <a:t>server in cluster</a:t>
            </a:r>
          </a:p>
        </p:txBody>
      </p:sp>
      <p:sp>
        <p:nvSpPr>
          <p:cNvPr id="17" name="TextBox 16">
            <a:extLst>
              <a:ext uri="{FF2B5EF4-FFF2-40B4-BE49-F238E27FC236}">
                <a16:creationId xmlns:a16="http://schemas.microsoft.com/office/drawing/2014/main" id="{257C3179-032A-13BA-FF44-7746FEDB6E87}"/>
              </a:ext>
            </a:extLst>
          </p:cNvPr>
          <p:cNvSpPr txBox="1"/>
          <p:nvPr/>
        </p:nvSpPr>
        <p:spPr>
          <a:xfrm>
            <a:off x="4542194" y="5450758"/>
            <a:ext cx="2616569" cy="338554"/>
          </a:xfrm>
          <a:prstGeom prst="rect">
            <a:avLst/>
          </a:prstGeom>
          <a:noFill/>
          <a:ln w="28575">
            <a:solidFill>
              <a:schemeClr val="tx1"/>
            </a:solidFill>
          </a:ln>
        </p:spPr>
        <p:txBody>
          <a:bodyPr wrap="square">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Get jobs to tune</a:t>
            </a:r>
          </a:p>
        </p:txBody>
      </p:sp>
      <p:sp>
        <p:nvSpPr>
          <p:cNvPr id="23" name="직사각형 37">
            <a:extLst>
              <a:ext uri="{FF2B5EF4-FFF2-40B4-BE49-F238E27FC236}">
                <a16:creationId xmlns:a16="http://schemas.microsoft.com/office/drawing/2014/main" id="{1EB08BAA-A2BA-714C-6040-B82503EE7AE8}"/>
              </a:ext>
            </a:extLst>
          </p:cNvPr>
          <p:cNvSpPr/>
          <p:nvPr/>
        </p:nvSpPr>
        <p:spPr>
          <a:xfrm>
            <a:off x="8677275" y="2768702"/>
            <a:ext cx="428625" cy="4031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31">
            <a:extLst>
              <a:ext uri="{FF2B5EF4-FFF2-40B4-BE49-F238E27FC236}">
                <a16:creationId xmlns:a16="http://schemas.microsoft.com/office/drawing/2014/main" id="{5C54EED5-1A00-8DBE-EFF0-D17AF9BED2C1}"/>
              </a:ext>
            </a:extLst>
          </p:cNvPr>
          <p:cNvCxnSpPr>
            <a:cxnSpLocks/>
          </p:cNvCxnSpPr>
          <p:nvPr/>
        </p:nvCxnSpPr>
        <p:spPr>
          <a:xfrm>
            <a:off x="7272162" y="3204065"/>
            <a:ext cx="11809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899147-569C-C885-15FA-9761D26F8D59}"/>
              </a:ext>
            </a:extLst>
          </p:cNvPr>
          <p:cNvSpPr txBox="1"/>
          <p:nvPr/>
        </p:nvSpPr>
        <p:spPr>
          <a:xfrm>
            <a:off x="7602611" y="2865511"/>
            <a:ext cx="1585219" cy="338554"/>
          </a:xfrm>
          <a:prstGeom prst="rect">
            <a:avLst/>
          </a:prstGeom>
          <a:noFill/>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YES</a:t>
            </a:r>
          </a:p>
        </p:txBody>
      </p:sp>
      <p:sp>
        <p:nvSpPr>
          <p:cNvPr id="28" name="TextBox 27">
            <a:extLst>
              <a:ext uri="{FF2B5EF4-FFF2-40B4-BE49-F238E27FC236}">
                <a16:creationId xmlns:a16="http://schemas.microsoft.com/office/drawing/2014/main" id="{FB322D95-7E3F-EF46-12F8-F271428A4BD1}"/>
              </a:ext>
            </a:extLst>
          </p:cNvPr>
          <p:cNvSpPr txBox="1"/>
          <p:nvPr/>
        </p:nvSpPr>
        <p:spPr>
          <a:xfrm>
            <a:off x="1587151" y="5941533"/>
            <a:ext cx="9347549" cy="461665"/>
          </a:xfrm>
          <a:prstGeom prst="rect">
            <a:avLst/>
          </a:prstGeom>
          <a:noFill/>
        </p:spPr>
        <p:txBody>
          <a:bodyPr wrap="square">
            <a:spAutoFit/>
          </a:bodyPr>
          <a:lstStyle/>
          <a:p>
            <a:r>
              <a:rPr lang="en-US" sz="2400" b="1" i="1" dirty="0">
                <a:solidFill>
                  <a:srgbClr val="C00000"/>
                </a:solidFill>
                <a:latin typeface="Tahoma" panose="020B0604030504040204" pitchFamily="34" charset="0"/>
                <a:ea typeface="Tahoma" panose="020B0604030504040204" pitchFamily="34" charset="0"/>
                <a:cs typeface="Tahoma" panose="020B0604030504040204" pitchFamily="34" charset="0"/>
              </a:rPr>
              <a:t>Continue until no more free GPUs/jobs in the cluster</a:t>
            </a:r>
          </a:p>
        </p:txBody>
      </p:sp>
    </p:spTree>
    <p:extLst>
      <p:ext uri="{BB962C8B-B14F-4D97-AF65-F5344CB8AC3E}">
        <p14:creationId xmlns:p14="http://schemas.microsoft.com/office/powerpoint/2010/main" val="2893085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Evaluation</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24</a:t>
            </a:fld>
            <a:endParaRPr kumimoji="1" lang="ko-KR" altLang="en-US" dirty="0"/>
          </a:p>
        </p:txBody>
      </p:sp>
      <p:sp>
        <p:nvSpPr>
          <p:cNvPr id="4" name="내용 개체 틀 3"/>
          <p:cNvSpPr>
            <a:spLocks noGrp="1"/>
          </p:cNvSpPr>
          <p:nvPr>
            <p:ph idx="1"/>
          </p:nvPr>
        </p:nvSpPr>
        <p:spPr/>
        <p:txBody>
          <a:bodyPr/>
          <a:lstStyle/>
          <a:p>
            <a:r>
              <a:rPr lang="en-US" altLang="ko-KR" sz="2400" dirty="0"/>
              <a:t>Experimental setup</a:t>
            </a:r>
          </a:p>
        </p:txBody>
      </p:sp>
      <p:pic>
        <p:nvPicPr>
          <p:cNvPr id="6" name="그림 5">
            <a:extLst>
              <a:ext uri="{FF2B5EF4-FFF2-40B4-BE49-F238E27FC236}">
                <a16:creationId xmlns:a16="http://schemas.microsoft.com/office/drawing/2014/main" id="{9B9C774D-7AEE-C798-C323-EBBBC8290610}"/>
              </a:ext>
            </a:extLst>
          </p:cNvPr>
          <p:cNvPicPr>
            <a:picLocks noChangeAspect="1"/>
          </p:cNvPicPr>
          <p:nvPr/>
        </p:nvPicPr>
        <p:blipFill>
          <a:blip r:embed="rId3"/>
          <a:stretch>
            <a:fillRect/>
          </a:stretch>
        </p:blipFill>
        <p:spPr>
          <a:xfrm>
            <a:off x="662472" y="2038385"/>
            <a:ext cx="5395428" cy="3589331"/>
          </a:xfrm>
          <a:prstGeom prst="rect">
            <a:avLst/>
          </a:prstGeom>
        </p:spPr>
      </p:pic>
      <p:sp>
        <p:nvSpPr>
          <p:cNvPr id="5" name="TextBox 4">
            <a:extLst>
              <a:ext uri="{FF2B5EF4-FFF2-40B4-BE49-F238E27FC236}">
                <a16:creationId xmlns:a16="http://schemas.microsoft.com/office/drawing/2014/main" id="{559ECF24-FB8E-F5E7-B35F-6A8199E09643}"/>
              </a:ext>
            </a:extLst>
          </p:cNvPr>
          <p:cNvSpPr txBox="1"/>
          <p:nvPr/>
        </p:nvSpPr>
        <p:spPr>
          <a:xfrm>
            <a:off x="6160835" y="2498264"/>
            <a:ext cx="5524269" cy="2554545"/>
          </a:xfrm>
          <a:prstGeom prst="rect">
            <a:avLst/>
          </a:prstGeom>
          <a:noFill/>
        </p:spPr>
        <p:txBody>
          <a:bodyPr wrap="none" rtlCol="0">
            <a:spAutoFit/>
          </a:bodyPr>
          <a:lstStyle/>
          <a:p>
            <a:pPr marL="285750" indent="-285750">
              <a:buFont typeface="Arial" panose="020B0604020202020204" pitchFamily="34" charset="0"/>
              <a:buChar char="•"/>
            </a:pPr>
            <a:r>
              <a:rPr lang="en" altLang="ko-Kore-KR" sz="2000" b="1" dirty="0">
                <a:latin typeface="Tahoma" panose="020B0604030504040204" pitchFamily="34" charset="0"/>
                <a:ea typeface="Tahoma" panose="020B0604030504040204" pitchFamily="34" charset="0"/>
                <a:cs typeface="Tahoma" panose="020B0604030504040204" pitchFamily="34" charset="0"/>
              </a:rPr>
              <a:t>Performed on 4 servers on a MS cluster</a:t>
            </a:r>
          </a:p>
          <a:p>
            <a:pPr marL="285750" indent="-285750">
              <a:buFont typeface="Arial" panose="020B0604020202020204" pitchFamily="34" charset="0"/>
              <a:buChar char="•"/>
            </a:pPr>
            <a:r>
              <a:rPr lang="en" altLang="ko-Kore-KR" sz="2000" b="1" dirty="0">
                <a:latin typeface="Tahoma" panose="020B0604030504040204" pitchFamily="34" charset="0"/>
                <a:ea typeface="Tahoma" panose="020B0604030504040204" pitchFamily="34" charset="0"/>
                <a:cs typeface="Tahoma" panose="020B0604030504040204" pitchFamily="34" charset="0"/>
              </a:rPr>
              <a:t>10 DNN models (CNNs, RNNs, LSTMs)</a:t>
            </a:r>
          </a:p>
          <a:p>
            <a:pPr marL="285750" indent="-285750">
              <a:buFont typeface="Arial" panose="020B0604020202020204" pitchFamily="34" charset="0"/>
              <a:buChar char="•"/>
            </a:pPr>
            <a:r>
              <a:rPr lang="en" altLang="ko-Kore-KR" sz="2000" b="1" dirty="0">
                <a:latin typeface="Tahoma" panose="020B0604030504040204" pitchFamily="34" charset="0"/>
                <a:ea typeface="Tahoma" panose="020B0604030504040204" pitchFamily="34" charset="0"/>
                <a:cs typeface="Tahoma" panose="020B0604030504040204" pitchFamily="34" charset="0"/>
              </a:rPr>
              <a:t>PyTorch 1.1.0</a:t>
            </a:r>
          </a:p>
          <a:p>
            <a:endParaRPr lang="en" altLang="ko-Kore-KR" sz="2000" b="1" dirty="0">
              <a:latin typeface="Tahoma" panose="020B0604030504040204" pitchFamily="34" charset="0"/>
              <a:ea typeface="Tahoma" panose="020B0604030504040204" pitchFamily="34" charset="0"/>
              <a:cs typeface="Tahoma" panose="020B0604030504040204" pitchFamily="34" charset="0"/>
            </a:endParaRPr>
          </a:p>
          <a:p>
            <a:endParaRPr lang="en" altLang="ko-Kore-KR" sz="2000" b="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 altLang="ko-Kore-KR" sz="2000" b="1" dirty="0">
                <a:latin typeface="Tahoma" panose="020B0604030504040204" pitchFamily="34" charset="0"/>
                <a:ea typeface="Tahoma" panose="020B0604030504040204" pitchFamily="34" charset="0"/>
                <a:cs typeface="Tahoma" panose="020B0604030504040204" pitchFamily="34" charset="0"/>
              </a:rPr>
              <a:t>24 core CPU</a:t>
            </a:r>
          </a:p>
          <a:p>
            <a:pPr marL="285750" indent="-285750">
              <a:buFont typeface="Arial" panose="020B0604020202020204" pitchFamily="34" charset="0"/>
              <a:buChar char="•"/>
            </a:pPr>
            <a:r>
              <a:rPr lang="en" altLang="ko-Kore-KR" sz="2000" b="1" dirty="0">
                <a:latin typeface="Tahoma" panose="020B0604030504040204" pitchFamily="34" charset="0"/>
                <a:ea typeface="Tahoma" panose="020B0604030504040204" pitchFamily="34" charset="0"/>
                <a:cs typeface="Tahoma" panose="020B0604030504040204" pitchFamily="34" charset="0"/>
              </a:rPr>
              <a:t>500GB DRAM</a:t>
            </a:r>
          </a:p>
          <a:p>
            <a:pPr marL="285750" indent="-285750">
              <a:buFont typeface="Arial" panose="020B0604020202020204" pitchFamily="34" charset="0"/>
              <a:buChar char="•"/>
            </a:pPr>
            <a:r>
              <a:rPr lang="en" altLang="ko-Kore-KR" sz="2000" b="1" dirty="0">
                <a:latin typeface="Tahoma" panose="020B0604030504040204" pitchFamily="34" charset="0"/>
                <a:ea typeface="Tahoma" panose="020B0604030504040204" pitchFamily="34" charset="0"/>
                <a:cs typeface="Tahoma" panose="020B0604030504040204" pitchFamily="34" charset="0"/>
              </a:rPr>
              <a:t>V100 GPU X 8</a:t>
            </a:r>
          </a:p>
        </p:txBody>
      </p:sp>
    </p:spTree>
    <p:extLst>
      <p:ext uri="{BB962C8B-B14F-4D97-AF65-F5344CB8AC3E}">
        <p14:creationId xmlns:p14="http://schemas.microsoft.com/office/powerpoint/2010/main" val="1726092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Evaluation</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25</a:t>
            </a:fld>
            <a:endParaRPr kumimoji="1" lang="ko-KR" altLang="en-US" dirty="0"/>
          </a:p>
        </p:txBody>
      </p:sp>
      <p:sp>
        <p:nvSpPr>
          <p:cNvPr id="4" name="내용 개체 틀 3"/>
          <p:cNvSpPr>
            <a:spLocks noGrp="1"/>
          </p:cNvSpPr>
          <p:nvPr>
            <p:ph idx="1"/>
          </p:nvPr>
        </p:nvSpPr>
        <p:spPr/>
        <p:txBody>
          <a:bodyPr/>
          <a:lstStyle/>
          <a:p>
            <a:r>
              <a:rPr lang="en-US" altLang="ko-KR" sz="2400" dirty="0"/>
              <a:t>Physical cluster experiment</a:t>
            </a:r>
          </a:p>
          <a:p>
            <a:endParaRPr lang="en-US" altLang="ko-KR" sz="2400" dirty="0"/>
          </a:p>
        </p:txBody>
      </p:sp>
      <p:pic>
        <p:nvPicPr>
          <p:cNvPr id="8" name="Picture 7">
            <a:extLst>
              <a:ext uri="{FF2B5EF4-FFF2-40B4-BE49-F238E27FC236}">
                <a16:creationId xmlns:a16="http://schemas.microsoft.com/office/drawing/2014/main" id="{8505F5B3-8AB4-02D6-E592-4997D7C5C484}"/>
              </a:ext>
            </a:extLst>
          </p:cNvPr>
          <p:cNvPicPr>
            <a:picLocks noChangeAspect="1"/>
          </p:cNvPicPr>
          <p:nvPr/>
        </p:nvPicPr>
        <p:blipFill>
          <a:blip r:embed="rId3"/>
          <a:stretch>
            <a:fillRect/>
          </a:stretch>
        </p:blipFill>
        <p:spPr>
          <a:xfrm>
            <a:off x="877263" y="1921267"/>
            <a:ext cx="5318055" cy="4272965"/>
          </a:xfrm>
          <a:prstGeom prst="rect">
            <a:avLst/>
          </a:prstGeom>
        </p:spPr>
      </p:pic>
      <p:sp>
        <p:nvSpPr>
          <p:cNvPr id="9" name="TextBox 8">
            <a:extLst>
              <a:ext uri="{FF2B5EF4-FFF2-40B4-BE49-F238E27FC236}">
                <a16:creationId xmlns:a16="http://schemas.microsoft.com/office/drawing/2014/main" id="{BF04F4CB-4F11-00C9-CBB6-A485C93E61FA}"/>
              </a:ext>
            </a:extLst>
          </p:cNvPr>
          <p:cNvSpPr txBox="1"/>
          <p:nvPr/>
        </p:nvSpPr>
        <p:spPr>
          <a:xfrm>
            <a:off x="6371484" y="3313872"/>
            <a:ext cx="5820516" cy="830997"/>
          </a:xfrm>
          <a:prstGeom prst="rect">
            <a:avLst/>
          </a:prstGeom>
          <a:noFill/>
        </p:spPr>
        <p:txBody>
          <a:bodyPr wrap="square">
            <a:spAutoFit/>
          </a:bodyPr>
          <a:lstStyle/>
          <a:p>
            <a:r>
              <a:rPr lang="en-US" sz="2400" b="1" i="1" dirty="0">
                <a:solidFill>
                  <a:srgbClr val="C00000"/>
                </a:solidFill>
                <a:latin typeface="Tahoma" panose="020B0604030504040204" pitchFamily="34" charset="0"/>
                <a:ea typeface="Tahoma" panose="020B0604030504040204" pitchFamily="34" charset="0"/>
                <a:cs typeface="Tahoma" panose="020B0604030504040204" pitchFamily="34" charset="0"/>
              </a:rPr>
              <a:t>Synergy improves cluster objectives</a:t>
            </a:r>
          </a:p>
          <a:p>
            <a:r>
              <a:rPr lang="en-US" sz="2400" b="1" i="1" dirty="0">
                <a:solidFill>
                  <a:srgbClr val="C00000"/>
                </a:solidFill>
                <a:latin typeface="Tahoma" panose="020B0604030504040204" pitchFamily="34" charset="0"/>
                <a:ea typeface="Tahoma" panose="020B0604030504040204" pitchFamily="34" charset="0"/>
                <a:cs typeface="Tahoma" panose="020B0604030504040204" pitchFamily="34" charset="0"/>
              </a:rPr>
              <a:t>(</a:t>
            </a:r>
            <a:r>
              <a:rPr lang="en-US" sz="2400" b="1" i="1" dirty="0" err="1">
                <a:solidFill>
                  <a:srgbClr val="C00000"/>
                </a:solidFill>
                <a:latin typeface="Tahoma" panose="020B0604030504040204" pitchFamily="34" charset="0"/>
                <a:ea typeface="Tahoma" panose="020B0604030504040204" pitchFamily="34" charset="0"/>
                <a:cs typeface="Tahoma" panose="020B0604030504040204" pitchFamily="34" charset="0"/>
              </a:rPr>
              <a:t>makespan</a:t>
            </a:r>
            <a:r>
              <a:rPr lang="en-US" sz="2400" b="1" i="1" dirty="0">
                <a:solidFill>
                  <a:srgbClr val="C00000"/>
                </a:solidFill>
                <a:latin typeface="Tahoma" panose="020B0604030504040204" pitchFamily="34" charset="0"/>
                <a:ea typeface="Tahoma" panose="020B0604030504040204" pitchFamily="34" charset="0"/>
                <a:cs typeface="Tahoma" panose="020B0604030504040204" pitchFamily="34" charset="0"/>
              </a:rPr>
              <a:t>, Avg JCT, 99p JCT)</a:t>
            </a:r>
          </a:p>
        </p:txBody>
      </p:sp>
      <p:sp>
        <p:nvSpPr>
          <p:cNvPr id="10" name="Rectangle 9">
            <a:extLst>
              <a:ext uri="{FF2B5EF4-FFF2-40B4-BE49-F238E27FC236}">
                <a16:creationId xmlns:a16="http://schemas.microsoft.com/office/drawing/2014/main" id="{9E3C7E86-5AD3-8B22-50F3-A831654679B7}"/>
              </a:ext>
            </a:extLst>
          </p:cNvPr>
          <p:cNvSpPr/>
          <p:nvPr/>
        </p:nvSpPr>
        <p:spPr>
          <a:xfrm>
            <a:off x="3388145" y="2825751"/>
            <a:ext cx="2441155"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D4417D-A275-BF19-ACE0-E56CFC503F1A}"/>
              </a:ext>
            </a:extLst>
          </p:cNvPr>
          <p:cNvSpPr/>
          <p:nvPr/>
        </p:nvSpPr>
        <p:spPr>
          <a:xfrm>
            <a:off x="3388145" y="3575050"/>
            <a:ext cx="2441155"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C74E51-7875-96BB-8A62-65FA655D8CB8}"/>
              </a:ext>
            </a:extLst>
          </p:cNvPr>
          <p:cNvSpPr/>
          <p:nvPr/>
        </p:nvSpPr>
        <p:spPr>
          <a:xfrm>
            <a:off x="3388145" y="4324349"/>
            <a:ext cx="2441155"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224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Evaluation</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26</a:t>
            </a:fld>
            <a:endParaRPr kumimoji="1" lang="ko-KR" altLang="en-US" dirty="0"/>
          </a:p>
        </p:txBody>
      </p:sp>
      <p:sp>
        <p:nvSpPr>
          <p:cNvPr id="4" name="내용 개체 틀 3"/>
          <p:cNvSpPr>
            <a:spLocks noGrp="1"/>
          </p:cNvSpPr>
          <p:nvPr>
            <p:ph idx="1"/>
          </p:nvPr>
        </p:nvSpPr>
        <p:spPr/>
        <p:txBody>
          <a:bodyPr/>
          <a:lstStyle/>
          <a:p>
            <a:r>
              <a:rPr lang="en-US" altLang="ko-KR" sz="2400" dirty="0"/>
              <a:t>Simulation with production traces</a:t>
            </a:r>
          </a:p>
        </p:txBody>
      </p:sp>
      <p:pic>
        <p:nvPicPr>
          <p:cNvPr id="7" name="Picture 6">
            <a:extLst>
              <a:ext uri="{FF2B5EF4-FFF2-40B4-BE49-F238E27FC236}">
                <a16:creationId xmlns:a16="http://schemas.microsoft.com/office/drawing/2014/main" id="{A9C14FE3-44C2-F78C-AC8C-7F9C02663595}"/>
              </a:ext>
            </a:extLst>
          </p:cNvPr>
          <p:cNvPicPr>
            <a:picLocks noChangeAspect="1"/>
          </p:cNvPicPr>
          <p:nvPr/>
        </p:nvPicPr>
        <p:blipFill>
          <a:blip r:embed="rId3"/>
          <a:stretch>
            <a:fillRect/>
          </a:stretch>
        </p:blipFill>
        <p:spPr>
          <a:xfrm>
            <a:off x="0" y="2094682"/>
            <a:ext cx="12192000" cy="2668635"/>
          </a:xfrm>
          <a:prstGeom prst="rect">
            <a:avLst/>
          </a:prstGeom>
        </p:spPr>
      </p:pic>
      <p:sp>
        <p:nvSpPr>
          <p:cNvPr id="5" name="Rectangle 4">
            <a:extLst>
              <a:ext uri="{FF2B5EF4-FFF2-40B4-BE49-F238E27FC236}">
                <a16:creationId xmlns:a16="http://schemas.microsoft.com/office/drawing/2014/main" id="{C28E5484-6E4A-1A69-3D34-5EF2C42ADD13}"/>
              </a:ext>
            </a:extLst>
          </p:cNvPr>
          <p:cNvSpPr/>
          <p:nvPr/>
        </p:nvSpPr>
        <p:spPr>
          <a:xfrm>
            <a:off x="994410" y="3280410"/>
            <a:ext cx="3177540" cy="3200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B53970-EF0E-13ED-AC28-3CED5B7A5FDB}"/>
              </a:ext>
            </a:extLst>
          </p:cNvPr>
          <p:cNvSpPr/>
          <p:nvPr/>
        </p:nvSpPr>
        <p:spPr>
          <a:xfrm>
            <a:off x="5585460" y="2788920"/>
            <a:ext cx="2198370" cy="285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AC14F2-7D9E-87CD-82CE-7F22AED4B928}"/>
              </a:ext>
            </a:extLst>
          </p:cNvPr>
          <p:cNvSpPr/>
          <p:nvPr/>
        </p:nvSpPr>
        <p:spPr>
          <a:xfrm>
            <a:off x="5596890" y="3326130"/>
            <a:ext cx="2198370" cy="2857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59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Evaluation</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27</a:t>
            </a:fld>
            <a:endParaRPr kumimoji="1" lang="ko-KR" altLang="en-US" dirty="0"/>
          </a:p>
        </p:txBody>
      </p:sp>
      <p:sp>
        <p:nvSpPr>
          <p:cNvPr id="4" name="내용 개체 틀 3"/>
          <p:cNvSpPr>
            <a:spLocks noGrp="1"/>
          </p:cNvSpPr>
          <p:nvPr>
            <p:ph idx="1"/>
          </p:nvPr>
        </p:nvSpPr>
        <p:spPr/>
        <p:txBody>
          <a:bodyPr/>
          <a:lstStyle/>
          <a:p>
            <a:r>
              <a:rPr lang="en-US" altLang="ko-KR" sz="2400" dirty="0"/>
              <a:t>Impact of workload split (% of image, language, and speech models)</a:t>
            </a:r>
          </a:p>
        </p:txBody>
      </p:sp>
      <p:pic>
        <p:nvPicPr>
          <p:cNvPr id="9" name="Picture 8">
            <a:extLst>
              <a:ext uri="{FF2B5EF4-FFF2-40B4-BE49-F238E27FC236}">
                <a16:creationId xmlns:a16="http://schemas.microsoft.com/office/drawing/2014/main" id="{6E582DE7-D2F6-448F-CAD3-C5F2408F989B}"/>
              </a:ext>
            </a:extLst>
          </p:cNvPr>
          <p:cNvPicPr>
            <a:picLocks noChangeAspect="1"/>
          </p:cNvPicPr>
          <p:nvPr/>
        </p:nvPicPr>
        <p:blipFill rotWithShape="1">
          <a:blip r:embed="rId3"/>
          <a:srcRect b="48699"/>
          <a:stretch/>
        </p:blipFill>
        <p:spPr>
          <a:xfrm>
            <a:off x="118617" y="2574759"/>
            <a:ext cx="11954765" cy="2884516"/>
          </a:xfrm>
          <a:prstGeom prst="rect">
            <a:avLst/>
          </a:prstGeom>
        </p:spPr>
      </p:pic>
    </p:spTree>
    <p:extLst>
      <p:ext uri="{BB962C8B-B14F-4D97-AF65-F5344CB8AC3E}">
        <p14:creationId xmlns:p14="http://schemas.microsoft.com/office/powerpoint/2010/main" val="1032653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Conclusion</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28</a:t>
            </a:fld>
            <a:endParaRPr kumimoji="1" lang="ko-KR" altLang="en-US" dirty="0"/>
          </a:p>
        </p:txBody>
      </p:sp>
      <p:sp>
        <p:nvSpPr>
          <p:cNvPr id="4" name="내용 개체 틀 3"/>
          <p:cNvSpPr>
            <a:spLocks noGrp="1"/>
          </p:cNvSpPr>
          <p:nvPr>
            <p:ph idx="1"/>
          </p:nvPr>
        </p:nvSpPr>
        <p:spPr>
          <a:xfrm>
            <a:off x="506896" y="1870074"/>
            <a:ext cx="11102008" cy="3891915"/>
          </a:xfrm>
        </p:spPr>
        <p:txBody>
          <a:bodyPr>
            <a:normAutofit/>
          </a:bodyPr>
          <a:lstStyle/>
          <a:p>
            <a:pPr>
              <a:lnSpc>
                <a:spcPct val="150000"/>
              </a:lnSpc>
            </a:pPr>
            <a:r>
              <a:rPr lang="en-US" altLang="ko-KR"/>
              <a:t> </a:t>
            </a:r>
          </a:p>
          <a:p>
            <a:pPr>
              <a:lnSpc>
                <a:spcPct val="150000"/>
              </a:lnSpc>
            </a:pPr>
            <a:endParaRPr lang="en-US" altLang="ko-KR" dirty="0"/>
          </a:p>
          <a:p>
            <a:pPr>
              <a:lnSpc>
                <a:spcPct val="150000"/>
              </a:lnSpc>
            </a:pPr>
            <a:r>
              <a:rPr lang="en-US" altLang="ko-KR"/>
              <a:t> </a:t>
            </a:r>
            <a:endParaRPr lang="en-US" altLang="ko-KR" dirty="0"/>
          </a:p>
          <a:p>
            <a:pPr>
              <a:lnSpc>
                <a:spcPct val="150000"/>
              </a:lnSpc>
            </a:pPr>
            <a:endParaRPr lang="en-US" altLang="ko-KR" dirty="0"/>
          </a:p>
          <a:p>
            <a:pPr>
              <a:lnSpc>
                <a:spcPct val="150000"/>
              </a:lnSpc>
            </a:pPr>
            <a:r>
              <a:rPr lang="en-US" altLang="ko-KR"/>
              <a:t> </a:t>
            </a:r>
          </a:p>
          <a:p>
            <a:pPr>
              <a:lnSpc>
                <a:spcPct val="150000"/>
              </a:lnSpc>
            </a:pPr>
            <a:endParaRPr lang="en-US" altLang="ko-KR"/>
          </a:p>
          <a:p>
            <a:pPr>
              <a:lnSpc>
                <a:spcPct val="150000"/>
              </a:lnSpc>
            </a:pPr>
            <a:endParaRPr lang="en-US" altLang="ko-KR"/>
          </a:p>
          <a:p>
            <a:pPr marL="0" indent="0">
              <a:lnSpc>
                <a:spcPct val="150000"/>
              </a:lnSpc>
              <a:buNone/>
            </a:pPr>
            <a:endParaRPr lang="en-US" altLang="ko-KR" sz="2800"/>
          </a:p>
          <a:p>
            <a:pPr marL="0" indent="0">
              <a:lnSpc>
                <a:spcPct val="150000"/>
              </a:lnSpc>
              <a:buNone/>
            </a:pPr>
            <a:endParaRPr lang="en-US" altLang="ko-KR"/>
          </a:p>
          <a:p>
            <a:pPr>
              <a:lnSpc>
                <a:spcPct val="150000"/>
              </a:lnSpc>
            </a:pPr>
            <a:endParaRPr lang="en-US" altLang="ko-KR" dirty="0"/>
          </a:p>
        </p:txBody>
      </p:sp>
      <p:sp>
        <p:nvSpPr>
          <p:cNvPr id="5" name="내용 개체 틀 3">
            <a:extLst>
              <a:ext uri="{FF2B5EF4-FFF2-40B4-BE49-F238E27FC236}">
                <a16:creationId xmlns:a16="http://schemas.microsoft.com/office/drawing/2014/main" id="{9DD63483-DEA7-1502-888D-85372862FAC2}"/>
              </a:ext>
            </a:extLst>
          </p:cNvPr>
          <p:cNvSpPr txBox="1">
            <a:spLocks/>
          </p:cNvSpPr>
          <p:nvPr/>
        </p:nvSpPr>
        <p:spPr>
          <a:xfrm>
            <a:off x="981523" y="1870075"/>
            <a:ext cx="10152754" cy="547448"/>
          </a:xfrm>
          <a:prstGeom prst="rect">
            <a:avLst/>
          </a:prstGeom>
        </p:spPr>
        <p:txBody>
          <a:bodyPr vert="horz" lIns="91440" tIns="45720" rIns="91440" bIns="45720" rtlCol="0">
            <a:normAutofit lnSpcReduction="10000"/>
          </a:bodyPr>
          <a:lstStyle>
            <a:lvl1pPr marL="457200" indent="-457200" algn="l" defTabSz="914400" rtl="0" eaLnBrk="1" latinLnBrk="1" hangingPunct="1">
              <a:lnSpc>
                <a:spcPct val="100000"/>
              </a:lnSpc>
              <a:spcBef>
                <a:spcPts val="600"/>
              </a:spcBef>
              <a:buFont typeface="Wingdings" panose="05000000000000000000" pitchFamily="2" charset="2"/>
              <a:buChar char="§"/>
              <a:defRPr sz="20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00000"/>
              </a:lnSpc>
              <a:spcBef>
                <a:spcPts val="600"/>
              </a:spcBef>
              <a:buFontTx/>
              <a:buChar char="-"/>
              <a:defRPr sz="18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00000"/>
              </a:lnSpc>
              <a:spcBef>
                <a:spcPts val="600"/>
              </a:spcBef>
              <a:buFont typeface="Arial" panose="020B0604020202020204" pitchFamily="34" charset="0"/>
              <a:buChar char="•"/>
              <a:defRPr sz="16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00000"/>
              </a:lnSpc>
              <a:spcBef>
                <a:spcPts val="600"/>
              </a:spcBef>
              <a:buFont typeface="Arial" panose="020B0604020202020204" pitchFamily="34" charset="0"/>
              <a:buChar char="•"/>
              <a:defRPr sz="14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00000"/>
              </a:lnSpc>
              <a:spcBef>
                <a:spcPts val="600"/>
              </a:spcBef>
              <a:buFont typeface="Arial" panose="020B0604020202020204" pitchFamily="34" charset="0"/>
              <a:buChar char="•"/>
              <a:defRPr sz="14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ko-KR" dirty="0"/>
              <a:t>DNN training jobs in the cluster have different CPU and memory sensitivity </a:t>
            </a:r>
          </a:p>
          <a:p>
            <a:pPr>
              <a:lnSpc>
                <a:spcPct val="150000"/>
              </a:lnSpc>
            </a:pPr>
            <a:endParaRPr lang="en-US" altLang="ko-KR" dirty="0"/>
          </a:p>
          <a:p>
            <a:pPr>
              <a:lnSpc>
                <a:spcPct val="150000"/>
              </a:lnSpc>
            </a:pPr>
            <a:endParaRPr lang="en-US" altLang="ko-KR" dirty="0"/>
          </a:p>
          <a:p>
            <a:pPr marL="0" indent="0">
              <a:lnSpc>
                <a:spcPct val="150000"/>
              </a:lnSpc>
              <a:buFont typeface="Wingdings" panose="05000000000000000000" pitchFamily="2" charset="2"/>
              <a:buNone/>
            </a:pPr>
            <a:endParaRPr lang="en-US" altLang="ko-KR" sz="2800" dirty="0"/>
          </a:p>
          <a:p>
            <a:pPr marL="0" indent="0">
              <a:lnSpc>
                <a:spcPct val="150000"/>
              </a:lnSpc>
              <a:buFont typeface="Wingdings" panose="05000000000000000000" pitchFamily="2" charset="2"/>
              <a:buNone/>
            </a:pPr>
            <a:endParaRPr lang="en-US" altLang="ko-KR" dirty="0"/>
          </a:p>
          <a:p>
            <a:pPr>
              <a:lnSpc>
                <a:spcPct val="150000"/>
              </a:lnSpc>
            </a:pPr>
            <a:endParaRPr lang="en-US" altLang="ko-KR" dirty="0"/>
          </a:p>
        </p:txBody>
      </p:sp>
      <p:sp>
        <p:nvSpPr>
          <p:cNvPr id="6" name="내용 개체 틀 3">
            <a:extLst>
              <a:ext uri="{FF2B5EF4-FFF2-40B4-BE49-F238E27FC236}">
                <a16:creationId xmlns:a16="http://schemas.microsoft.com/office/drawing/2014/main" id="{873F6C2C-BA9F-001D-7D09-FCAE703536E6}"/>
              </a:ext>
            </a:extLst>
          </p:cNvPr>
          <p:cNvSpPr txBox="1">
            <a:spLocks/>
          </p:cNvSpPr>
          <p:nvPr/>
        </p:nvSpPr>
        <p:spPr>
          <a:xfrm>
            <a:off x="981523" y="2926676"/>
            <a:ext cx="10152754" cy="547448"/>
          </a:xfrm>
          <a:prstGeom prst="rect">
            <a:avLst/>
          </a:prstGeom>
        </p:spPr>
        <p:txBody>
          <a:bodyPr vert="horz" lIns="91440" tIns="45720" rIns="91440" bIns="45720" rtlCol="0">
            <a:normAutofit lnSpcReduction="10000"/>
          </a:bodyPr>
          <a:lstStyle>
            <a:lvl1pPr marL="457200" indent="-457200" algn="l" defTabSz="914400" rtl="0" eaLnBrk="1" latinLnBrk="1" hangingPunct="1">
              <a:lnSpc>
                <a:spcPct val="100000"/>
              </a:lnSpc>
              <a:spcBef>
                <a:spcPts val="600"/>
              </a:spcBef>
              <a:buFont typeface="Wingdings" panose="05000000000000000000" pitchFamily="2" charset="2"/>
              <a:buChar char="§"/>
              <a:defRPr sz="20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00000"/>
              </a:lnSpc>
              <a:spcBef>
                <a:spcPts val="600"/>
              </a:spcBef>
              <a:buFontTx/>
              <a:buChar char="-"/>
              <a:defRPr sz="18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00000"/>
              </a:lnSpc>
              <a:spcBef>
                <a:spcPts val="600"/>
              </a:spcBef>
              <a:buFont typeface="Arial" panose="020B0604020202020204" pitchFamily="34" charset="0"/>
              <a:buChar char="•"/>
              <a:defRPr sz="16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00000"/>
              </a:lnSpc>
              <a:spcBef>
                <a:spcPts val="600"/>
              </a:spcBef>
              <a:buFont typeface="Arial" panose="020B0604020202020204" pitchFamily="34" charset="0"/>
              <a:buChar char="•"/>
              <a:defRPr sz="14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00000"/>
              </a:lnSpc>
              <a:spcBef>
                <a:spcPts val="600"/>
              </a:spcBef>
              <a:buFont typeface="Arial" panose="020B0604020202020204" pitchFamily="34" charset="0"/>
              <a:buChar char="•"/>
              <a:defRPr sz="14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ko-KR"/>
              <a:t>Synergy profiles auxiliary resource requirement and performs workload-aware allocation  </a:t>
            </a:r>
          </a:p>
          <a:p>
            <a:pPr>
              <a:lnSpc>
                <a:spcPct val="150000"/>
              </a:lnSpc>
            </a:pPr>
            <a:endParaRPr lang="en-US" altLang="ko-KR"/>
          </a:p>
          <a:p>
            <a:pPr marL="0" indent="0">
              <a:lnSpc>
                <a:spcPct val="150000"/>
              </a:lnSpc>
              <a:buFont typeface="Wingdings" panose="05000000000000000000" pitchFamily="2" charset="2"/>
              <a:buNone/>
            </a:pPr>
            <a:endParaRPr lang="en-US" altLang="ko-KR" sz="2800"/>
          </a:p>
          <a:p>
            <a:pPr marL="0" indent="0">
              <a:lnSpc>
                <a:spcPct val="150000"/>
              </a:lnSpc>
              <a:buFont typeface="Wingdings" panose="05000000000000000000" pitchFamily="2" charset="2"/>
              <a:buNone/>
            </a:pPr>
            <a:endParaRPr lang="en-US" altLang="ko-KR"/>
          </a:p>
          <a:p>
            <a:pPr>
              <a:lnSpc>
                <a:spcPct val="150000"/>
              </a:lnSpc>
            </a:pPr>
            <a:endParaRPr lang="en-US" altLang="ko-KR" dirty="0"/>
          </a:p>
        </p:txBody>
      </p:sp>
      <p:sp>
        <p:nvSpPr>
          <p:cNvPr id="7" name="내용 개체 틀 3">
            <a:extLst>
              <a:ext uri="{FF2B5EF4-FFF2-40B4-BE49-F238E27FC236}">
                <a16:creationId xmlns:a16="http://schemas.microsoft.com/office/drawing/2014/main" id="{20761FF9-0548-6C3B-48F9-5AF6F2BE43D5}"/>
              </a:ext>
            </a:extLst>
          </p:cNvPr>
          <p:cNvSpPr txBox="1">
            <a:spLocks/>
          </p:cNvSpPr>
          <p:nvPr/>
        </p:nvSpPr>
        <p:spPr>
          <a:xfrm>
            <a:off x="981522" y="4020855"/>
            <a:ext cx="10703581" cy="739036"/>
          </a:xfrm>
          <a:prstGeom prst="rect">
            <a:avLst/>
          </a:prstGeom>
        </p:spPr>
        <p:txBody>
          <a:bodyPr vert="horz" lIns="91440" tIns="45720" rIns="91440" bIns="45720" rtlCol="0">
            <a:normAutofit/>
          </a:bodyPr>
          <a:lstStyle>
            <a:lvl1pPr marL="457200" indent="-457200" algn="l" defTabSz="914400" rtl="0" eaLnBrk="1" latinLnBrk="1" hangingPunct="1">
              <a:lnSpc>
                <a:spcPct val="100000"/>
              </a:lnSpc>
              <a:spcBef>
                <a:spcPts val="600"/>
              </a:spcBef>
              <a:buFont typeface="Wingdings" panose="05000000000000000000" pitchFamily="2" charset="2"/>
              <a:buChar char="§"/>
              <a:defRPr sz="20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00000"/>
              </a:lnSpc>
              <a:spcBef>
                <a:spcPts val="600"/>
              </a:spcBef>
              <a:buFontTx/>
              <a:buChar char="-"/>
              <a:defRPr sz="18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00000"/>
              </a:lnSpc>
              <a:spcBef>
                <a:spcPts val="600"/>
              </a:spcBef>
              <a:buFont typeface="Arial" panose="020B0604020202020204" pitchFamily="34" charset="0"/>
              <a:buChar char="•"/>
              <a:defRPr sz="16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00000"/>
              </a:lnSpc>
              <a:spcBef>
                <a:spcPts val="600"/>
              </a:spcBef>
              <a:buFont typeface="Arial" panose="020B0604020202020204" pitchFamily="34" charset="0"/>
              <a:buChar char="•"/>
              <a:defRPr sz="14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00000"/>
              </a:lnSpc>
              <a:spcBef>
                <a:spcPts val="600"/>
              </a:spcBef>
              <a:buFont typeface="Arial" panose="020B0604020202020204" pitchFamily="34" charset="0"/>
              <a:buChar char="•"/>
              <a:defRPr sz="14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ko-KR"/>
              <a:t>It gives unutilized resources from one job to another, improving job performance</a:t>
            </a:r>
          </a:p>
          <a:p>
            <a:pPr marL="0" indent="0">
              <a:lnSpc>
                <a:spcPct val="150000"/>
              </a:lnSpc>
              <a:buNone/>
            </a:pPr>
            <a:endParaRPr lang="en-US" altLang="ko-KR"/>
          </a:p>
          <a:p>
            <a:pPr>
              <a:lnSpc>
                <a:spcPct val="150000"/>
              </a:lnSpc>
            </a:pPr>
            <a:endParaRPr lang="en-US" altLang="ko-KR"/>
          </a:p>
          <a:p>
            <a:pPr>
              <a:lnSpc>
                <a:spcPct val="150000"/>
              </a:lnSpc>
            </a:pPr>
            <a:endParaRPr lang="en-US" altLang="ko-KR"/>
          </a:p>
          <a:p>
            <a:pPr marL="0" indent="0">
              <a:lnSpc>
                <a:spcPct val="150000"/>
              </a:lnSpc>
              <a:buFont typeface="Wingdings" panose="05000000000000000000" pitchFamily="2" charset="2"/>
              <a:buNone/>
            </a:pPr>
            <a:endParaRPr lang="en-US" altLang="ko-KR" sz="2800"/>
          </a:p>
          <a:p>
            <a:pPr marL="0" indent="0">
              <a:lnSpc>
                <a:spcPct val="150000"/>
              </a:lnSpc>
              <a:buFont typeface="Wingdings" panose="05000000000000000000" pitchFamily="2" charset="2"/>
              <a:buNone/>
            </a:pPr>
            <a:endParaRPr lang="en-US" altLang="ko-KR"/>
          </a:p>
          <a:p>
            <a:pPr>
              <a:lnSpc>
                <a:spcPct val="150000"/>
              </a:lnSpc>
            </a:pPr>
            <a:endParaRPr lang="en-US" altLang="ko-KR" dirty="0"/>
          </a:p>
        </p:txBody>
      </p:sp>
      <p:sp>
        <p:nvSpPr>
          <p:cNvPr id="8" name="직사각형 7">
            <a:extLst>
              <a:ext uri="{FF2B5EF4-FFF2-40B4-BE49-F238E27FC236}">
                <a16:creationId xmlns:a16="http://schemas.microsoft.com/office/drawing/2014/main" id="{416FC18D-8A50-A91F-F3F5-6AB599745ECE}"/>
              </a:ext>
            </a:extLst>
          </p:cNvPr>
          <p:cNvSpPr/>
          <p:nvPr/>
        </p:nvSpPr>
        <p:spPr>
          <a:xfrm>
            <a:off x="3934646" y="5370234"/>
            <a:ext cx="4079002" cy="646331"/>
          </a:xfrm>
          <a:prstGeom prst="rect">
            <a:avLst/>
          </a:prstGeom>
        </p:spPr>
        <p:txBody>
          <a:bodyPr wrap="none">
            <a:spAutoFit/>
          </a:bodyPr>
          <a:lstStyle/>
          <a:p>
            <a:r>
              <a:rPr lang="en-US" altLang="en-US">
                <a:latin typeface="Tahoma" panose="020B0604030504040204" pitchFamily="34" charset="0"/>
                <a:cs typeface="Tahoma" panose="020B0604030504040204" pitchFamily="34" charset="0"/>
                <a:hlinkClick r:id="rId3"/>
              </a:rPr>
              <a:t>https://github.com/msr-fiddle/synergy</a:t>
            </a:r>
            <a:endParaRPr lang="en-US" altLang="en-US">
              <a:latin typeface="Tahoma" panose="020B0604030504040204" pitchFamily="34" charset="0"/>
              <a:cs typeface="Tahoma" panose="020B0604030504040204" pitchFamily="34" charset="0"/>
            </a:endParaRPr>
          </a:p>
          <a:p>
            <a:endParaRPr lang="en-US" altLang="en-US">
              <a:latin typeface="Tahoma" panose="020B0604030504040204" pitchFamily="34" charset="0"/>
              <a:cs typeface="Tahoma" panose="020B0604030504040204" pitchFamily="34" charset="0"/>
            </a:endParaRPr>
          </a:p>
        </p:txBody>
      </p:sp>
      <p:pic>
        <p:nvPicPr>
          <p:cNvPr id="1028" name="Picture 4">
            <a:extLst>
              <a:ext uri="{FF2B5EF4-FFF2-40B4-BE49-F238E27FC236}">
                <a16:creationId xmlns:a16="http://schemas.microsoft.com/office/drawing/2014/main" id="{E75EAA32-E2CF-A42A-58DD-F4E68E7B8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735" y="5315366"/>
            <a:ext cx="573911" cy="573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48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4710F9D9-C627-734C-88DB-048E5508A025}"/>
              </a:ext>
            </a:extLst>
          </p:cNvPr>
          <p:cNvSpPr>
            <a:spLocks noGrp="1"/>
          </p:cNvSpPr>
          <p:nvPr>
            <p:ph type="subTitle" idx="1"/>
          </p:nvPr>
        </p:nvSpPr>
        <p:spPr>
          <a:xfrm>
            <a:off x="6096000" y="5234498"/>
            <a:ext cx="5938687" cy="973084"/>
          </a:xfrm>
        </p:spPr>
        <p:txBody>
          <a:bodyPr/>
          <a:lstStyle/>
          <a:p>
            <a:r>
              <a:rPr kumimoji="1" lang="en-US" altLang="ko-KR"/>
              <a:t>Presented by Yejin Han</a:t>
            </a:r>
          </a:p>
          <a:p>
            <a:r>
              <a:rPr kumimoji="1" lang="en-US" altLang="ko-KR"/>
              <a:t>yj0225@dankook.ac.kr</a:t>
            </a:r>
            <a:endParaRPr kumimoji="1" lang="ko-KR" altLang="en-US" dirty="0"/>
          </a:p>
        </p:txBody>
      </p:sp>
      <p:sp>
        <p:nvSpPr>
          <p:cNvPr id="5" name="TextBox 4">
            <a:extLst>
              <a:ext uri="{FF2B5EF4-FFF2-40B4-BE49-F238E27FC236}">
                <a16:creationId xmlns:a16="http://schemas.microsoft.com/office/drawing/2014/main" id="{65CF6049-D727-43A3-88C5-8785CE2623F3}"/>
              </a:ext>
            </a:extLst>
          </p:cNvPr>
          <p:cNvSpPr txBox="1"/>
          <p:nvPr/>
        </p:nvSpPr>
        <p:spPr>
          <a:xfrm>
            <a:off x="4358453" y="4103558"/>
            <a:ext cx="3224141" cy="646331"/>
          </a:xfrm>
          <a:prstGeom prst="rect">
            <a:avLst/>
          </a:prstGeom>
        </p:spPr>
        <p:txBody>
          <a:bodyPr vert="horz" lIns="91440" tIns="45720" rIns="91440" bIns="45720" rtlCol="0" anchor="t">
            <a:noAutofit/>
          </a:bodyPr>
          <a:lstStyle>
            <a:lvl1pPr algn="ctr">
              <a:lnSpc>
                <a:spcPct val="90000"/>
              </a:lnSpc>
              <a:spcBef>
                <a:spcPct val="0"/>
              </a:spcBef>
              <a:buNone/>
              <a:defRPr kumimoji="1" sz="4000" b="1">
                <a:solidFill>
                  <a:schemeClr val="bg1"/>
                </a:solidFill>
                <a:latin typeface="+mj-lt"/>
                <a:ea typeface="+mj-ea"/>
                <a:cs typeface="+mj-cs"/>
              </a:defRPr>
            </a:lvl1pPr>
          </a:lstStyle>
          <a:p>
            <a:r>
              <a:rPr lang="en-US" altLang="ko-KR" dirty="0"/>
              <a:t>Thank You !</a:t>
            </a:r>
            <a:endParaRPr lang="ko-KR" altLang="en-US" dirty="0"/>
          </a:p>
        </p:txBody>
      </p:sp>
      <p:sp>
        <p:nvSpPr>
          <p:cNvPr id="8" name="제목 1">
            <a:extLst>
              <a:ext uri="{FF2B5EF4-FFF2-40B4-BE49-F238E27FC236}">
                <a16:creationId xmlns:a16="http://schemas.microsoft.com/office/drawing/2014/main" id="{4086DB1B-175A-7192-477E-F1EE18020811}"/>
              </a:ext>
            </a:extLst>
          </p:cNvPr>
          <p:cNvSpPr>
            <a:spLocks noGrp="1"/>
          </p:cNvSpPr>
          <p:nvPr>
            <p:ph type="ctrTitle"/>
          </p:nvPr>
        </p:nvSpPr>
        <p:spPr>
          <a:xfrm>
            <a:off x="216395" y="2145312"/>
            <a:ext cx="11759209" cy="1414023"/>
          </a:xfrm>
        </p:spPr>
        <p:txBody>
          <a:bodyPr anchor="t"/>
          <a:lstStyle/>
          <a:p>
            <a:r>
              <a:rPr lang="en-US" altLang="ko-KR" sz="3600"/>
              <a:t>Synergy: Looking Beyond GPUs </a:t>
            </a:r>
            <a:br>
              <a:rPr lang="en-US" altLang="ko-KR" sz="3600"/>
            </a:br>
            <a:r>
              <a:rPr lang="en-US" altLang="ko-KR" sz="3600"/>
              <a:t>for DNN Scheduling on Multi-Tenant Clusters</a:t>
            </a:r>
            <a:endParaRPr lang="en-US" altLang="ko-KR" sz="3600" dirty="0"/>
          </a:p>
        </p:txBody>
      </p:sp>
      <p:sp>
        <p:nvSpPr>
          <p:cNvPr id="9" name="부제목 2">
            <a:extLst>
              <a:ext uri="{FF2B5EF4-FFF2-40B4-BE49-F238E27FC236}">
                <a16:creationId xmlns:a16="http://schemas.microsoft.com/office/drawing/2014/main" id="{B0F5B84D-BAE7-59E8-B997-C040C017E55A}"/>
              </a:ext>
            </a:extLst>
          </p:cNvPr>
          <p:cNvSpPr txBox="1">
            <a:spLocks/>
          </p:cNvSpPr>
          <p:nvPr/>
        </p:nvSpPr>
        <p:spPr>
          <a:xfrm>
            <a:off x="90920" y="3572210"/>
            <a:ext cx="12101080" cy="693072"/>
          </a:xfrm>
          <a:prstGeom prst="rect">
            <a:avLst/>
          </a:prstGeom>
        </p:spPr>
        <p:txBody>
          <a:bodyPr vert="horz" lIns="91440" tIns="45720" rIns="91440" bIns="45720" rtlCol="0" anchor="ctr">
            <a:noAutofit/>
          </a:bodyPr>
          <a:lstStyle>
            <a:lvl1pPr marL="0" indent="0" algn="r" defTabSz="914400" rtl="0" eaLnBrk="1" latinLnBrk="1"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altLang="ko-KR" sz="1400" i="1">
                <a:solidFill>
                  <a:schemeClr val="bg1"/>
                </a:solidFill>
              </a:rPr>
              <a:t>Jayashree Mohan, Amar Phanishayee, and Janardhan Kulkarni, MS Research; Vijay Chidambaram, The University of Texas and VMware Research</a:t>
            </a:r>
          </a:p>
          <a:p>
            <a:pPr algn="l">
              <a:lnSpc>
                <a:spcPct val="100000"/>
              </a:lnSpc>
            </a:pPr>
            <a:r>
              <a:rPr lang="en-US" altLang="ko-KR" sz="1600" i="1">
                <a:solidFill>
                  <a:schemeClr val="bg1"/>
                </a:solidFill>
              </a:rPr>
              <a:t>USENIX OSDI‘22</a:t>
            </a:r>
            <a:endParaRPr lang="en-US" altLang="ko-KR" sz="1600" i="1" dirty="0">
              <a:solidFill>
                <a:schemeClr val="bg1"/>
              </a:solidFill>
            </a:endParaRPr>
          </a:p>
        </p:txBody>
      </p:sp>
    </p:spTree>
    <p:extLst>
      <p:ext uri="{BB962C8B-B14F-4D97-AF65-F5344CB8AC3E}">
        <p14:creationId xmlns:p14="http://schemas.microsoft.com/office/powerpoint/2010/main" val="2633351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Introduction</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3</a:t>
            </a:fld>
            <a:endParaRPr kumimoji="1" lang="ko-KR" altLang="en-US" dirty="0"/>
          </a:p>
        </p:txBody>
      </p:sp>
      <p:sp>
        <p:nvSpPr>
          <p:cNvPr id="4" name="내용 개체 틀 3"/>
          <p:cNvSpPr>
            <a:spLocks noGrp="1"/>
          </p:cNvSpPr>
          <p:nvPr>
            <p:ph idx="1"/>
          </p:nvPr>
        </p:nvSpPr>
        <p:spPr/>
        <p:txBody>
          <a:bodyPr>
            <a:normAutofit/>
          </a:bodyPr>
          <a:lstStyle/>
          <a:p>
            <a:r>
              <a:rPr lang="en-US" altLang="ko-KR" sz="2400" dirty="0"/>
              <a:t>DNN</a:t>
            </a:r>
            <a:r>
              <a:rPr lang="ko-KR" altLang="en-US" sz="2400" dirty="0"/>
              <a:t> </a:t>
            </a:r>
            <a:r>
              <a:rPr lang="en-US" altLang="ko-KR" sz="2400" dirty="0"/>
              <a:t>training</a:t>
            </a:r>
            <a:r>
              <a:rPr lang="ko-KR" altLang="en-US" sz="2400" dirty="0"/>
              <a:t> </a:t>
            </a:r>
            <a:r>
              <a:rPr lang="en-US" altLang="ko-KR" sz="2400" dirty="0"/>
              <a:t>on multi-tenant clusters</a:t>
            </a:r>
          </a:p>
          <a:p>
            <a:pPr lvl="1"/>
            <a:r>
              <a:rPr lang="en-US" altLang="ko-KR" sz="2200" dirty="0"/>
              <a:t>Co-locating training workloads in a shared, multi-tenant cluster </a:t>
            </a:r>
            <a:r>
              <a:rPr lang="en-US" altLang="ko-KR" sz="2200"/>
              <a:t>is a common </a:t>
            </a:r>
            <a:r>
              <a:rPr lang="en-US" altLang="ko-KR" sz="2200" dirty="0"/>
              <a:t>setup</a:t>
            </a:r>
          </a:p>
          <a:p>
            <a:pPr lvl="1"/>
            <a:endParaRPr lang="en-US" altLang="ko-KR" sz="2200" dirty="0"/>
          </a:p>
          <a:p>
            <a:pPr lvl="1"/>
            <a:endParaRPr lang="en-US" altLang="ko-KR" sz="2200" dirty="0"/>
          </a:p>
          <a:p>
            <a:pPr lvl="1"/>
            <a:endParaRPr lang="en-US" altLang="ko-KR" sz="2200" dirty="0"/>
          </a:p>
          <a:p>
            <a:pPr lvl="1"/>
            <a:endParaRPr lang="en-US" altLang="ko-KR" sz="2200" dirty="0"/>
          </a:p>
          <a:p>
            <a:pPr lvl="1"/>
            <a:endParaRPr lang="en-US" altLang="ko-KR" sz="2200" dirty="0"/>
          </a:p>
        </p:txBody>
      </p:sp>
      <p:pic>
        <p:nvPicPr>
          <p:cNvPr id="2050" name="Picture 2" descr="Amazon.com: NVIDIA Tesla V100 Volta GPU Accelerator 32GB Graphics Card :  Electronics">
            <a:extLst>
              <a:ext uri="{FF2B5EF4-FFF2-40B4-BE49-F238E27FC236}">
                <a16:creationId xmlns:a16="http://schemas.microsoft.com/office/drawing/2014/main" id="{9DA58D0C-A3CD-49DA-7C05-24C26B6E457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96437" y="2430480"/>
            <a:ext cx="1558021" cy="11685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mazon.com: NVIDIA Tesla V100 Volta GPU Accelerator 32GB Graphics Card :  Electronics">
            <a:extLst>
              <a:ext uri="{FF2B5EF4-FFF2-40B4-BE49-F238E27FC236}">
                <a16:creationId xmlns:a16="http://schemas.microsoft.com/office/drawing/2014/main" id="{8943724C-AD42-E6C4-6648-5D4B32A999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86613" y="2430480"/>
            <a:ext cx="1558021" cy="11685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mazon.com: NVIDIA Tesla V100 Volta GPU Accelerator 32GB Graphics Card :  Electronics">
            <a:extLst>
              <a:ext uri="{FF2B5EF4-FFF2-40B4-BE49-F238E27FC236}">
                <a16:creationId xmlns:a16="http://schemas.microsoft.com/office/drawing/2014/main" id="{6368B750-02CD-1244-DF70-F45B077AB2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174967" y="3545090"/>
            <a:ext cx="1558021" cy="11685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mazon.com: NVIDIA Tesla V100 Volta GPU Accelerator 32GB Graphics Card :  Electronics">
            <a:extLst>
              <a:ext uri="{FF2B5EF4-FFF2-40B4-BE49-F238E27FC236}">
                <a16:creationId xmlns:a16="http://schemas.microsoft.com/office/drawing/2014/main" id="{1BB191B0-CAF5-E5B4-975D-277BB539C82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365143" y="3545090"/>
            <a:ext cx="1558021" cy="116851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991B9BFE-3C4C-526D-209A-C5FF4796537A}"/>
              </a:ext>
            </a:extLst>
          </p:cNvPr>
          <p:cNvPicPr>
            <a:picLocks noChangeAspect="1"/>
          </p:cNvPicPr>
          <p:nvPr/>
        </p:nvPicPr>
        <p:blipFill rotWithShape="1">
          <a:blip r:embed="rId5"/>
          <a:srcRect t="32294" r="44576"/>
          <a:stretch/>
        </p:blipFill>
        <p:spPr>
          <a:xfrm>
            <a:off x="909161" y="3224462"/>
            <a:ext cx="3899330" cy="1638689"/>
          </a:xfrm>
          <a:prstGeom prst="rect">
            <a:avLst/>
          </a:prstGeom>
        </p:spPr>
      </p:pic>
      <p:sp>
        <p:nvSpPr>
          <p:cNvPr id="27" name="TextBox 26">
            <a:extLst>
              <a:ext uri="{FF2B5EF4-FFF2-40B4-BE49-F238E27FC236}">
                <a16:creationId xmlns:a16="http://schemas.microsoft.com/office/drawing/2014/main" id="{ECE90ED6-A395-063A-FC3D-94CC3CC42D0F}"/>
              </a:ext>
            </a:extLst>
          </p:cNvPr>
          <p:cNvSpPr txBox="1"/>
          <p:nvPr/>
        </p:nvSpPr>
        <p:spPr>
          <a:xfrm rot="16200000">
            <a:off x="8827469" y="4137529"/>
            <a:ext cx="1394661" cy="400110"/>
          </a:xfrm>
          <a:prstGeom prst="rect">
            <a:avLst/>
          </a:prstGeom>
          <a:noFill/>
        </p:spPr>
        <p:txBody>
          <a:bodyPr wrap="square">
            <a:spAutoFit/>
          </a:bodyPr>
          <a:lstStyle/>
          <a:p>
            <a:r>
              <a:rPr lang="en-US" altLang="ko-KR" sz="2000" b="1" dirty="0">
                <a:latin typeface="Tahoma" panose="020B0604030504040204" pitchFamily="34" charset="0"/>
                <a:ea typeface="Tahoma" panose="020B0604030504040204" pitchFamily="34" charset="0"/>
                <a:cs typeface="Tahoma" panose="020B0604030504040204" pitchFamily="34" charset="0"/>
              </a:rPr>
              <a:t>…</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28" name="TextBox 27">
            <a:extLst>
              <a:ext uri="{FF2B5EF4-FFF2-40B4-BE49-F238E27FC236}">
                <a16:creationId xmlns:a16="http://schemas.microsoft.com/office/drawing/2014/main" id="{4611A595-B1CF-3177-4985-99034D2199EF}"/>
              </a:ext>
            </a:extLst>
          </p:cNvPr>
          <p:cNvSpPr txBox="1"/>
          <p:nvPr/>
        </p:nvSpPr>
        <p:spPr>
          <a:xfrm>
            <a:off x="9175447" y="3399167"/>
            <a:ext cx="1394661" cy="369332"/>
          </a:xfrm>
          <a:prstGeom prst="rect">
            <a:avLst/>
          </a:prstGeom>
          <a:noFill/>
        </p:spPr>
        <p:txBody>
          <a:bodyPr wrap="square">
            <a:spAutoFit/>
          </a:bodyPr>
          <a:lstStyle/>
          <a:p>
            <a:r>
              <a:rPr lang="en-US" altLang="ko-KR" sz="1800" b="1" dirty="0">
                <a:latin typeface="Tahoma" panose="020B0604030504040204" pitchFamily="34" charset="0"/>
                <a:ea typeface="Tahoma" panose="020B0604030504040204" pitchFamily="34" charset="0"/>
                <a:cs typeface="Tahoma" panose="020B0604030504040204" pitchFamily="34" charset="0"/>
              </a:rPr>
              <a:t>V100 GPU</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5E5DB849-40C2-325E-89B3-AD674E958D7A}"/>
              </a:ext>
            </a:extLst>
          </p:cNvPr>
          <p:cNvSpPr txBox="1"/>
          <p:nvPr/>
        </p:nvSpPr>
        <p:spPr>
          <a:xfrm>
            <a:off x="1172156" y="4826329"/>
            <a:ext cx="1394661"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image</a:t>
            </a:r>
          </a:p>
        </p:txBody>
      </p:sp>
      <p:sp>
        <p:nvSpPr>
          <p:cNvPr id="30" name="TextBox 29">
            <a:extLst>
              <a:ext uri="{FF2B5EF4-FFF2-40B4-BE49-F238E27FC236}">
                <a16:creationId xmlns:a16="http://schemas.microsoft.com/office/drawing/2014/main" id="{33548A66-0BC4-0062-E288-A1445820A43F}"/>
              </a:ext>
            </a:extLst>
          </p:cNvPr>
          <p:cNvSpPr txBox="1"/>
          <p:nvPr/>
        </p:nvSpPr>
        <p:spPr>
          <a:xfrm>
            <a:off x="2534746" y="4863152"/>
            <a:ext cx="1394661"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NLP</a:t>
            </a:r>
          </a:p>
        </p:txBody>
      </p:sp>
      <p:sp>
        <p:nvSpPr>
          <p:cNvPr id="32" name="TextBox 31">
            <a:extLst>
              <a:ext uri="{FF2B5EF4-FFF2-40B4-BE49-F238E27FC236}">
                <a16:creationId xmlns:a16="http://schemas.microsoft.com/office/drawing/2014/main" id="{6554E4BC-C0F5-B8A7-E613-09F08B58B6D1}"/>
              </a:ext>
            </a:extLst>
          </p:cNvPr>
          <p:cNvSpPr txBox="1"/>
          <p:nvPr/>
        </p:nvSpPr>
        <p:spPr>
          <a:xfrm>
            <a:off x="3869824" y="4764346"/>
            <a:ext cx="1394661" cy="400110"/>
          </a:xfrm>
          <a:prstGeom prst="rect">
            <a:avLst/>
          </a:prstGeom>
          <a:noFill/>
        </p:spPr>
        <p:txBody>
          <a:bodyPr wrap="square">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 </a:t>
            </a:r>
          </a:p>
        </p:txBody>
      </p:sp>
      <p:sp>
        <p:nvSpPr>
          <p:cNvPr id="33" name="TextBox 32">
            <a:extLst>
              <a:ext uri="{FF2B5EF4-FFF2-40B4-BE49-F238E27FC236}">
                <a16:creationId xmlns:a16="http://schemas.microsoft.com/office/drawing/2014/main" id="{8115E3C7-56CA-581E-2C7D-F70C1BEE45A2}"/>
              </a:ext>
            </a:extLst>
          </p:cNvPr>
          <p:cNvSpPr txBox="1"/>
          <p:nvPr/>
        </p:nvSpPr>
        <p:spPr>
          <a:xfrm>
            <a:off x="644437" y="5614033"/>
            <a:ext cx="10826925" cy="461665"/>
          </a:xfrm>
          <a:prstGeom prst="rect">
            <a:avLst/>
          </a:prstGeom>
          <a:noFill/>
        </p:spPr>
        <p:txBody>
          <a:bodyPr wrap="square">
            <a:spAutoFit/>
          </a:bodyPr>
          <a:lstStyle/>
          <a:p>
            <a:r>
              <a:rPr lang="en-US" altLang="ko-KR" sz="2400" b="1" i="1" dirty="0">
                <a:latin typeface="Tahoma" panose="020B0604030504040204" pitchFamily="34" charset="0"/>
                <a:ea typeface="Tahoma" panose="020B0604030504040204" pitchFamily="34" charset="0"/>
                <a:cs typeface="Tahoma" panose="020B0604030504040204" pitchFamily="34" charset="0"/>
              </a:rPr>
              <a:t>Existing DNN cluster schedulers allocate resources </a:t>
            </a:r>
            <a:r>
              <a:rPr lang="en-US" altLang="ko-KR" sz="2400" b="1" i="1" dirty="0">
                <a:solidFill>
                  <a:srgbClr val="C00000"/>
                </a:solidFill>
                <a:latin typeface="Tahoma" panose="020B0604030504040204" pitchFamily="34" charset="0"/>
                <a:ea typeface="Tahoma" panose="020B0604030504040204" pitchFamily="34" charset="0"/>
                <a:cs typeface="Tahoma" panose="020B0604030504040204" pitchFamily="34" charset="0"/>
              </a:rPr>
              <a:t>GPU-proportional</a:t>
            </a:r>
          </a:p>
        </p:txBody>
      </p:sp>
      <p:pic>
        <p:nvPicPr>
          <p:cNvPr id="35" name="Graphic 34" descr="User with solid fill">
            <a:extLst>
              <a:ext uri="{FF2B5EF4-FFF2-40B4-BE49-F238E27FC236}">
                <a16:creationId xmlns:a16="http://schemas.microsoft.com/office/drawing/2014/main" id="{3034EA1C-7E03-D802-D56B-B304D93DE6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81389" y="2577159"/>
            <a:ext cx="671305" cy="671305"/>
          </a:xfrm>
          <a:prstGeom prst="rect">
            <a:avLst/>
          </a:prstGeom>
        </p:spPr>
      </p:pic>
      <p:pic>
        <p:nvPicPr>
          <p:cNvPr id="41" name="Graphic 40" descr="User with solid fill">
            <a:extLst>
              <a:ext uri="{FF2B5EF4-FFF2-40B4-BE49-F238E27FC236}">
                <a16:creationId xmlns:a16="http://schemas.microsoft.com/office/drawing/2014/main" id="{B427DCE5-665B-5F2A-6090-1D585A7CA0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15148" y="2577159"/>
            <a:ext cx="671305" cy="671305"/>
          </a:xfrm>
          <a:prstGeom prst="rect">
            <a:avLst/>
          </a:prstGeom>
        </p:spPr>
      </p:pic>
      <p:pic>
        <p:nvPicPr>
          <p:cNvPr id="42" name="Graphic 41" descr="User with solid fill">
            <a:extLst>
              <a:ext uri="{FF2B5EF4-FFF2-40B4-BE49-F238E27FC236}">
                <a16:creationId xmlns:a16="http://schemas.microsoft.com/office/drawing/2014/main" id="{5CB3690A-559B-AD0C-BC00-CDBA173F06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60219" y="2577159"/>
            <a:ext cx="671305" cy="671305"/>
          </a:xfrm>
          <a:prstGeom prst="rect">
            <a:avLst/>
          </a:prstGeom>
        </p:spPr>
      </p:pic>
      <p:pic>
        <p:nvPicPr>
          <p:cNvPr id="44" name="Graphic 43" descr="User with solid fill">
            <a:extLst>
              <a:ext uri="{FF2B5EF4-FFF2-40B4-BE49-F238E27FC236}">
                <a16:creationId xmlns:a16="http://schemas.microsoft.com/office/drawing/2014/main" id="{5BF1E366-0F0D-C080-91C6-406D1ADA24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03636" y="2577159"/>
            <a:ext cx="671305" cy="671305"/>
          </a:xfrm>
          <a:prstGeom prst="rect">
            <a:avLst/>
          </a:prstGeom>
        </p:spPr>
      </p:pic>
      <p:sp>
        <p:nvSpPr>
          <p:cNvPr id="5" name="TextBox 4">
            <a:extLst>
              <a:ext uri="{FF2B5EF4-FFF2-40B4-BE49-F238E27FC236}">
                <a16:creationId xmlns:a16="http://schemas.microsoft.com/office/drawing/2014/main" id="{BFC1E523-8255-4A8B-7521-982F17F37C57}"/>
              </a:ext>
            </a:extLst>
          </p:cNvPr>
          <p:cNvSpPr txBox="1"/>
          <p:nvPr/>
        </p:nvSpPr>
        <p:spPr>
          <a:xfrm>
            <a:off x="5599921" y="4062783"/>
            <a:ext cx="2655191" cy="1384995"/>
          </a:xfrm>
          <a:prstGeom prst="rect">
            <a:avLst/>
          </a:prstGeom>
          <a:noFill/>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Optimus, EuroSys’18</a:t>
            </a:r>
            <a:br>
              <a:rPr lang="en-US" sz="1400" dirty="0">
                <a:latin typeface="Tahoma" panose="020B0604030504040204" pitchFamily="34" charset="0"/>
                <a:ea typeface="Tahoma" panose="020B0604030504040204" pitchFamily="34" charset="0"/>
                <a:cs typeface="Tahoma" panose="020B0604030504040204" pitchFamily="34" charset="0"/>
              </a:rPr>
            </a:br>
            <a:r>
              <a:rPr lang="en-US" sz="1400" dirty="0" err="1">
                <a:latin typeface="Tahoma" panose="020B0604030504040204" pitchFamily="34" charset="0"/>
                <a:ea typeface="Tahoma" panose="020B0604030504040204" pitchFamily="34" charset="0"/>
                <a:cs typeface="Tahoma" panose="020B0604030504040204" pitchFamily="34" charset="0"/>
              </a:rPr>
              <a:t>Gandiva</a:t>
            </a:r>
            <a:r>
              <a:rPr lang="en-US" sz="1400" dirty="0">
                <a:latin typeface="Tahoma" panose="020B0604030504040204" pitchFamily="34" charset="0"/>
                <a:ea typeface="Tahoma" panose="020B0604030504040204" pitchFamily="34" charset="0"/>
                <a:cs typeface="Tahoma" panose="020B0604030504040204" pitchFamily="34" charset="0"/>
              </a:rPr>
              <a:t>, OSDI’18</a:t>
            </a:r>
          </a:p>
          <a:p>
            <a:r>
              <a:rPr lang="en-US" sz="1400" dirty="0">
                <a:latin typeface="Tahoma" panose="020B0604030504040204" pitchFamily="34" charset="0"/>
                <a:ea typeface="Tahoma" panose="020B0604030504040204" pitchFamily="34" charset="0"/>
                <a:cs typeface="Tahoma" panose="020B0604030504040204" pitchFamily="34" charset="0"/>
              </a:rPr>
              <a:t>Tiresias, NSDI’19</a:t>
            </a:r>
          </a:p>
          <a:p>
            <a:r>
              <a:rPr lang="en-US" sz="1400" dirty="0" err="1">
                <a:latin typeface="Tahoma" panose="020B0604030504040204" pitchFamily="34" charset="0"/>
                <a:ea typeface="Tahoma" panose="020B0604030504040204" pitchFamily="34" charset="0"/>
                <a:cs typeface="Tahoma" panose="020B0604030504040204" pitchFamily="34" charset="0"/>
              </a:rPr>
              <a:t>Allox</a:t>
            </a:r>
            <a:r>
              <a:rPr lang="en-US" sz="1400" dirty="0">
                <a:latin typeface="Tahoma" panose="020B0604030504040204" pitchFamily="34" charset="0"/>
                <a:ea typeface="Tahoma" panose="020B0604030504040204" pitchFamily="34" charset="0"/>
                <a:cs typeface="Tahoma" panose="020B0604030504040204" pitchFamily="34" charset="0"/>
              </a:rPr>
              <a:t>, EuroSys’20</a:t>
            </a:r>
          </a:p>
          <a:p>
            <a:r>
              <a:rPr lang="en-US" sz="1400" dirty="0">
                <a:latin typeface="Tahoma" panose="020B0604030504040204" pitchFamily="34" charset="0"/>
                <a:ea typeface="Tahoma" panose="020B0604030504040204" pitchFamily="34" charset="0"/>
                <a:cs typeface="Tahoma" panose="020B0604030504040204" pitchFamily="34" charset="0"/>
              </a:rPr>
              <a:t>Gavel, OSDI’20</a:t>
            </a:r>
          </a:p>
          <a:p>
            <a:r>
              <a:rPr lang="en-US" sz="1400" dirty="0">
                <a:latin typeface="Tahoma" panose="020B0604030504040204" pitchFamily="34" charset="0"/>
                <a:ea typeface="Tahoma" panose="020B0604030504040204" pitchFamily="34" charset="0"/>
                <a:cs typeface="Tahoma" panose="020B0604030504040204" pitchFamily="34" charset="0"/>
              </a:rPr>
              <a:t>          …</a:t>
            </a:r>
          </a:p>
        </p:txBody>
      </p:sp>
      <p:sp>
        <p:nvSpPr>
          <p:cNvPr id="6" name="화살표: 왼쪽/오른쪽 2113">
            <a:extLst>
              <a:ext uri="{FF2B5EF4-FFF2-40B4-BE49-F238E27FC236}">
                <a16:creationId xmlns:a16="http://schemas.microsoft.com/office/drawing/2014/main" id="{BF3E23AE-0186-0E7A-3CED-0CA545A6EBAB}"/>
              </a:ext>
            </a:extLst>
          </p:cNvPr>
          <p:cNvSpPr/>
          <p:nvPr/>
        </p:nvSpPr>
        <p:spPr>
          <a:xfrm>
            <a:off x="5052761" y="2844741"/>
            <a:ext cx="2732701" cy="1168517"/>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latin typeface="Tahoma" panose="020B0604030504040204" pitchFamily="34" charset="0"/>
                <a:ea typeface="Tahoma" panose="020B0604030504040204" pitchFamily="34" charset="0"/>
                <a:cs typeface="Tahoma" panose="020B0604030504040204" pitchFamily="34" charset="0"/>
              </a:rPr>
              <a:t>Scheduler</a:t>
            </a:r>
            <a:endParaRPr lang="ko-KR" altLang="en-US" sz="2800" b="1"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56194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What </a:t>
            </a:r>
            <a:r>
              <a:rPr lang="en-US" altLang="ko-KR"/>
              <a:t>is GPU-proportional</a:t>
            </a:r>
            <a:r>
              <a:rPr lang="ko-KR" altLang="en-US"/>
              <a:t> </a:t>
            </a:r>
            <a:r>
              <a:rPr lang="en-US" altLang="ko-KR"/>
              <a:t>allocation?</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4</a:t>
            </a:fld>
            <a:endParaRPr kumimoji="1" lang="ko-KR" altLang="en-US" dirty="0"/>
          </a:p>
        </p:txBody>
      </p:sp>
      <p:sp>
        <p:nvSpPr>
          <p:cNvPr id="4" name="내용 개체 틀 3"/>
          <p:cNvSpPr>
            <a:spLocks noGrp="1"/>
          </p:cNvSpPr>
          <p:nvPr>
            <p:ph idx="1"/>
          </p:nvPr>
        </p:nvSpPr>
        <p:spPr>
          <a:xfrm>
            <a:off x="506896" y="1230284"/>
            <a:ext cx="11395544" cy="5090506"/>
          </a:xfrm>
        </p:spPr>
        <p:txBody>
          <a:bodyPr/>
          <a:lstStyle/>
          <a:p>
            <a:r>
              <a:rPr lang="en-US" altLang="ko-KR" sz="2400" dirty="0"/>
              <a:t>User requests a fixed number of GPUs for their DNN job</a:t>
            </a:r>
          </a:p>
          <a:p>
            <a:r>
              <a:rPr lang="en-US" altLang="ko-KR" sz="2400" dirty="0"/>
              <a:t>Other resources are allocated proportional to the number of GPUs</a:t>
            </a:r>
          </a:p>
          <a:p>
            <a:pPr lvl="1"/>
            <a:endParaRPr lang="en-US" altLang="ko-KR" sz="2000" dirty="0"/>
          </a:p>
        </p:txBody>
      </p:sp>
      <p:sp>
        <p:nvSpPr>
          <p:cNvPr id="7" name="직사각형 6">
            <a:extLst>
              <a:ext uri="{FF2B5EF4-FFF2-40B4-BE49-F238E27FC236}">
                <a16:creationId xmlns:a16="http://schemas.microsoft.com/office/drawing/2014/main" id="{E74F01DB-EA69-7564-B6E9-CC66D7424800}"/>
              </a:ext>
            </a:extLst>
          </p:cNvPr>
          <p:cNvSpPr/>
          <p:nvPr/>
        </p:nvSpPr>
        <p:spPr>
          <a:xfrm>
            <a:off x="810006" y="3078480"/>
            <a:ext cx="4305300" cy="3023236"/>
          </a:xfrm>
          <a:prstGeom prst="rect">
            <a:avLst/>
          </a:prstGeom>
          <a:solidFill>
            <a:srgbClr val="3F3F4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661F3AF7-2649-6E86-B285-DE60E995A80A}"/>
              </a:ext>
            </a:extLst>
          </p:cNvPr>
          <p:cNvSpPr/>
          <p:nvPr/>
        </p:nvSpPr>
        <p:spPr>
          <a:xfrm>
            <a:off x="948821" y="3257550"/>
            <a:ext cx="839631" cy="712566"/>
          </a:xfrm>
          <a:prstGeom prst="rect">
            <a:avLst/>
          </a:prstGeom>
          <a:solidFill>
            <a:srgbClr val="76B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GPU </a:t>
            </a:r>
          </a:p>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ko-KR" altLang="en-US" sz="2400">
              <a:solidFill>
                <a:schemeClr val="tx1"/>
              </a:solidFill>
              <a:latin typeface="Tahoma" panose="020B0604030504040204" pitchFamily="34" charset="0"/>
              <a:cs typeface="Tahoma" panose="020B0604030504040204" pitchFamily="34" charset="0"/>
            </a:endParaRPr>
          </a:p>
        </p:txBody>
      </p:sp>
      <p:sp>
        <p:nvSpPr>
          <p:cNvPr id="16" name="직사각형 15">
            <a:extLst>
              <a:ext uri="{FF2B5EF4-FFF2-40B4-BE49-F238E27FC236}">
                <a16:creationId xmlns:a16="http://schemas.microsoft.com/office/drawing/2014/main" id="{195B2AB3-0605-A119-E891-4F45AB3040E3}"/>
              </a:ext>
            </a:extLst>
          </p:cNvPr>
          <p:cNvSpPr/>
          <p:nvPr/>
        </p:nvSpPr>
        <p:spPr>
          <a:xfrm>
            <a:off x="948821" y="4313849"/>
            <a:ext cx="4011095" cy="642274"/>
          </a:xfrm>
          <a:prstGeom prst="rect">
            <a:avLst/>
          </a:prstGeom>
          <a:solidFill>
            <a:srgbClr val="EF871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200GB DRAM</a:t>
            </a:r>
            <a:endParaRPr lang="ko-KR" altLang="en-US" sz="2400">
              <a:solidFill>
                <a:schemeClr val="tx1"/>
              </a:solidFill>
              <a:latin typeface="Tahoma" panose="020B0604030504040204" pitchFamily="34" charset="0"/>
              <a:cs typeface="Tahoma" panose="020B0604030504040204" pitchFamily="34" charset="0"/>
            </a:endParaRPr>
          </a:p>
        </p:txBody>
      </p:sp>
      <p:sp>
        <p:nvSpPr>
          <p:cNvPr id="17" name="직사각형 16">
            <a:extLst>
              <a:ext uri="{FF2B5EF4-FFF2-40B4-BE49-F238E27FC236}">
                <a16:creationId xmlns:a16="http://schemas.microsoft.com/office/drawing/2014/main" id="{D36B51D7-6C81-8ACD-6253-65F42F0590C1}"/>
              </a:ext>
            </a:extLst>
          </p:cNvPr>
          <p:cNvSpPr/>
          <p:nvPr/>
        </p:nvSpPr>
        <p:spPr>
          <a:xfrm>
            <a:off x="948821" y="5264422"/>
            <a:ext cx="4011095" cy="642274"/>
          </a:xfrm>
          <a:prstGeom prst="rect">
            <a:avLst/>
          </a:prstGeom>
          <a:solidFill>
            <a:srgbClr val="299FE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16 CPUs</a:t>
            </a:r>
            <a:endParaRPr lang="ko-KR" altLang="en-US" sz="2400">
              <a:solidFill>
                <a:schemeClr val="tx1"/>
              </a:solidFill>
              <a:latin typeface="Tahoma" panose="020B0604030504040204" pitchFamily="34" charset="0"/>
              <a:cs typeface="Tahoma" panose="020B0604030504040204" pitchFamily="34" charset="0"/>
            </a:endParaRPr>
          </a:p>
        </p:txBody>
      </p:sp>
      <p:sp>
        <p:nvSpPr>
          <p:cNvPr id="20" name="직사각형 19">
            <a:extLst>
              <a:ext uri="{FF2B5EF4-FFF2-40B4-BE49-F238E27FC236}">
                <a16:creationId xmlns:a16="http://schemas.microsoft.com/office/drawing/2014/main" id="{B3ECA130-077E-D784-8A2E-C9C066890971}"/>
              </a:ext>
            </a:extLst>
          </p:cNvPr>
          <p:cNvSpPr/>
          <p:nvPr/>
        </p:nvSpPr>
        <p:spPr>
          <a:xfrm>
            <a:off x="4120285" y="3257550"/>
            <a:ext cx="839631" cy="712566"/>
          </a:xfrm>
          <a:prstGeom prst="rect">
            <a:avLst/>
          </a:prstGeom>
          <a:solidFill>
            <a:srgbClr val="76B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GPU</a:t>
            </a:r>
          </a:p>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4</a:t>
            </a:r>
            <a:endParaRPr lang="ko-KR" altLang="en-US" sz="2400">
              <a:solidFill>
                <a:schemeClr val="tx1"/>
              </a:solidFill>
              <a:latin typeface="Tahoma" panose="020B0604030504040204" pitchFamily="34" charset="0"/>
              <a:cs typeface="Tahoma" panose="020B0604030504040204" pitchFamily="34" charset="0"/>
            </a:endParaRPr>
          </a:p>
        </p:txBody>
      </p:sp>
      <p:sp>
        <p:nvSpPr>
          <p:cNvPr id="21" name="직사각형 20">
            <a:extLst>
              <a:ext uri="{FF2B5EF4-FFF2-40B4-BE49-F238E27FC236}">
                <a16:creationId xmlns:a16="http://schemas.microsoft.com/office/drawing/2014/main" id="{6F5C6BA2-F795-52EF-B2F5-494D8D87D14F}"/>
              </a:ext>
            </a:extLst>
          </p:cNvPr>
          <p:cNvSpPr/>
          <p:nvPr/>
        </p:nvSpPr>
        <p:spPr>
          <a:xfrm>
            <a:off x="2015906" y="3257550"/>
            <a:ext cx="839631" cy="712566"/>
          </a:xfrm>
          <a:prstGeom prst="rect">
            <a:avLst/>
          </a:prstGeom>
          <a:solidFill>
            <a:srgbClr val="76B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GPU</a:t>
            </a:r>
          </a:p>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2</a:t>
            </a:r>
            <a:endParaRPr lang="ko-KR" altLang="en-US" sz="2400">
              <a:solidFill>
                <a:schemeClr val="tx1"/>
              </a:solidFill>
              <a:latin typeface="Tahoma" panose="020B0604030504040204" pitchFamily="34" charset="0"/>
              <a:cs typeface="Tahoma" panose="020B0604030504040204" pitchFamily="34" charset="0"/>
            </a:endParaRPr>
          </a:p>
        </p:txBody>
      </p:sp>
      <p:sp>
        <p:nvSpPr>
          <p:cNvPr id="22" name="직사각형 21">
            <a:extLst>
              <a:ext uri="{FF2B5EF4-FFF2-40B4-BE49-F238E27FC236}">
                <a16:creationId xmlns:a16="http://schemas.microsoft.com/office/drawing/2014/main" id="{F7164812-EFD4-ADCC-BB42-F9A00A25CB94}"/>
              </a:ext>
            </a:extLst>
          </p:cNvPr>
          <p:cNvSpPr/>
          <p:nvPr/>
        </p:nvSpPr>
        <p:spPr>
          <a:xfrm>
            <a:off x="3068095" y="3257550"/>
            <a:ext cx="839631" cy="712566"/>
          </a:xfrm>
          <a:prstGeom prst="rect">
            <a:avLst/>
          </a:prstGeom>
          <a:solidFill>
            <a:srgbClr val="76B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GPU</a:t>
            </a:r>
          </a:p>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3</a:t>
            </a:r>
            <a:endParaRPr lang="ko-KR" altLang="en-US" sz="2400">
              <a:solidFill>
                <a:schemeClr val="tx1"/>
              </a:solidFill>
              <a:latin typeface="Tahoma" panose="020B0604030504040204" pitchFamily="34" charset="0"/>
              <a:cs typeface="Tahoma" panose="020B0604030504040204" pitchFamily="34" charset="0"/>
            </a:endParaRPr>
          </a:p>
        </p:txBody>
      </p:sp>
      <p:cxnSp>
        <p:nvCxnSpPr>
          <p:cNvPr id="5" name="직선 화살표 연결선 31">
            <a:extLst>
              <a:ext uri="{FF2B5EF4-FFF2-40B4-BE49-F238E27FC236}">
                <a16:creationId xmlns:a16="http://schemas.microsoft.com/office/drawing/2014/main" id="{38B42677-2763-F899-A9DB-1D464AA9655C}"/>
              </a:ext>
            </a:extLst>
          </p:cNvPr>
          <p:cNvCxnSpPr>
            <a:cxnSpLocks/>
          </p:cNvCxnSpPr>
          <p:nvPr/>
        </p:nvCxnSpPr>
        <p:spPr>
          <a:xfrm>
            <a:off x="5260086" y="4575510"/>
            <a:ext cx="1798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F0DF43-9CAB-DB69-8BF7-4CB9B083EDE0}"/>
              </a:ext>
            </a:extLst>
          </p:cNvPr>
          <p:cNvSpPr txBox="1"/>
          <p:nvPr/>
        </p:nvSpPr>
        <p:spPr>
          <a:xfrm>
            <a:off x="5205064" y="4634986"/>
            <a:ext cx="1969166" cy="400110"/>
          </a:xfrm>
          <a:prstGeom prst="rect">
            <a:avLst/>
          </a:prstGeom>
          <a:noFill/>
        </p:spPr>
        <p:txBody>
          <a:bodyPr wrap="square">
            <a:spAutoFit/>
          </a:bodyPr>
          <a:lstStyle/>
          <a:p>
            <a:pPr algn="ctr"/>
            <a:r>
              <a:rPr lang="en-US" sz="2000" b="1" dirty="0">
                <a:latin typeface="Tahoma" panose="020B0604030504040204" pitchFamily="34" charset="0"/>
                <a:ea typeface="Tahoma" panose="020B0604030504040204" pitchFamily="34" charset="0"/>
                <a:cs typeface="Tahoma" panose="020B0604030504040204" pitchFamily="34" charset="0"/>
              </a:rPr>
              <a:t>1 GPU</a:t>
            </a:r>
          </a:p>
        </p:txBody>
      </p:sp>
      <p:sp>
        <p:nvSpPr>
          <p:cNvPr id="8" name="TextBox 7">
            <a:extLst>
              <a:ext uri="{FF2B5EF4-FFF2-40B4-BE49-F238E27FC236}">
                <a16:creationId xmlns:a16="http://schemas.microsoft.com/office/drawing/2014/main" id="{E6DD4BA2-751D-F28E-22F9-78A509085624}"/>
              </a:ext>
            </a:extLst>
          </p:cNvPr>
          <p:cNvSpPr txBox="1"/>
          <p:nvPr/>
        </p:nvSpPr>
        <p:spPr>
          <a:xfrm>
            <a:off x="5205064" y="4102422"/>
            <a:ext cx="1969166" cy="400110"/>
          </a:xfrm>
          <a:prstGeom prst="rect">
            <a:avLst/>
          </a:prstGeom>
          <a:noFill/>
        </p:spPr>
        <p:txBody>
          <a:bodyPr wrap="square">
            <a:spAutoFit/>
          </a:bodyPr>
          <a:lstStyle/>
          <a:p>
            <a:pPr algn="ctr"/>
            <a:r>
              <a:rPr lang="en-US" sz="2000" b="1" dirty="0">
                <a:latin typeface="Tahoma" panose="020B0604030504040204" pitchFamily="34" charset="0"/>
                <a:ea typeface="Tahoma" panose="020B0604030504040204" pitchFamily="34" charset="0"/>
                <a:cs typeface="Tahoma" panose="020B0604030504040204" pitchFamily="34" charset="0"/>
              </a:rPr>
              <a:t>Job requests</a:t>
            </a:r>
          </a:p>
        </p:txBody>
      </p:sp>
    </p:spTree>
    <p:extLst>
      <p:ext uri="{BB962C8B-B14F-4D97-AF65-F5344CB8AC3E}">
        <p14:creationId xmlns:p14="http://schemas.microsoft.com/office/powerpoint/2010/main" val="1867716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What </a:t>
            </a:r>
            <a:r>
              <a:rPr lang="en-US" altLang="ko-KR"/>
              <a:t>is GPU-proportional</a:t>
            </a:r>
            <a:r>
              <a:rPr lang="ko-KR" altLang="en-US"/>
              <a:t> </a:t>
            </a:r>
            <a:r>
              <a:rPr lang="en-US" altLang="ko-KR"/>
              <a:t>allocation?</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5</a:t>
            </a:fld>
            <a:endParaRPr kumimoji="1" lang="ko-KR" altLang="en-US" dirty="0"/>
          </a:p>
        </p:txBody>
      </p:sp>
      <p:sp>
        <p:nvSpPr>
          <p:cNvPr id="4" name="내용 개체 틀 3"/>
          <p:cNvSpPr>
            <a:spLocks noGrp="1"/>
          </p:cNvSpPr>
          <p:nvPr>
            <p:ph idx="1"/>
          </p:nvPr>
        </p:nvSpPr>
        <p:spPr>
          <a:xfrm>
            <a:off x="506896" y="1230284"/>
            <a:ext cx="11395544" cy="5090506"/>
          </a:xfrm>
        </p:spPr>
        <p:txBody>
          <a:bodyPr/>
          <a:lstStyle/>
          <a:p>
            <a:r>
              <a:rPr lang="en-US" altLang="ko-KR" sz="2400"/>
              <a:t>User requests a fixed number of GPUs for their DNN job</a:t>
            </a:r>
          </a:p>
          <a:p>
            <a:r>
              <a:rPr lang="en-US" altLang="ko-KR" sz="2400"/>
              <a:t>Other resources are allocated proportional to the number of GPUs</a:t>
            </a:r>
          </a:p>
          <a:p>
            <a:pPr lvl="1"/>
            <a:endParaRPr lang="en-US" altLang="ko-KR" sz="2000" dirty="0"/>
          </a:p>
        </p:txBody>
      </p:sp>
      <p:sp>
        <p:nvSpPr>
          <p:cNvPr id="7" name="직사각형 6">
            <a:extLst>
              <a:ext uri="{FF2B5EF4-FFF2-40B4-BE49-F238E27FC236}">
                <a16:creationId xmlns:a16="http://schemas.microsoft.com/office/drawing/2014/main" id="{E74F01DB-EA69-7564-B6E9-CC66D7424800}"/>
              </a:ext>
            </a:extLst>
          </p:cNvPr>
          <p:cNvSpPr/>
          <p:nvPr/>
        </p:nvSpPr>
        <p:spPr>
          <a:xfrm>
            <a:off x="810006" y="3078480"/>
            <a:ext cx="4305300" cy="3023236"/>
          </a:xfrm>
          <a:prstGeom prst="rect">
            <a:avLst/>
          </a:prstGeom>
          <a:solidFill>
            <a:srgbClr val="3F3F4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0B88102-FFE9-EF04-8888-543BCFE90660}"/>
              </a:ext>
            </a:extLst>
          </p:cNvPr>
          <p:cNvSpPr/>
          <p:nvPr/>
        </p:nvSpPr>
        <p:spPr>
          <a:xfrm>
            <a:off x="7191756" y="3078480"/>
            <a:ext cx="4221480" cy="3023236"/>
          </a:xfrm>
          <a:prstGeom prst="rect">
            <a:avLst/>
          </a:prstGeom>
          <a:solidFill>
            <a:srgbClr val="3F3F4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661F3AF7-2649-6E86-B285-DE60E995A80A}"/>
              </a:ext>
            </a:extLst>
          </p:cNvPr>
          <p:cNvSpPr/>
          <p:nvPr/>
        </p:nvSpPr>
        <p:spPr>
          <a:xfrm>
            <a:off x="948821" y="3257550"/>
            <a:ext cx="839631" cy="712566"/>
          </a:xfrm>
          <a:prstGeom prst="rect">
            <a:avLst/>
          </a:prstGeom>
          <a:solidFill>
            <a:srgbClr val="76B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GPU </a:t>
            </a:r>
          </a:p>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ko-KR" altLang="en-US" sz="2400">
              <a:solidFill>
                <a:schemeClr val="tx1"/>
              </a:solidFill>
              <a:latin typeface="Tahoma" panose="020B0604030504040204" pitchFamily="34" charset="0"/>
              <a:cs typeface="Tahoma" panose="020B0604030504040204" pitchFamily="34" charset="0"/>
            </a:endParaRPr>
          </a:p>
        </p:txBody>
      </p:sp>
      <p:sp>
        <p:nvSpPr>
          <p:cNvPr id="16" name="직사각형 15">
            <a:extLst>
              <a:ext uri="{FF2B5EF4-FFF2-40B4-BE49-F238E27FC236}">
                <a16:creationId xmlns:a16="http://schemas.microsoft.com/office/drawing/2014/main" id="{195B2AB3-0605-A119-E891-4F45AB3040E3}"/>
              </a:ext>
            </a:extLst>
          </p:cNvPr>
          <p:cNvSpPr/>
          <p:nvPr/>
        </p:nvSpPr>
        <p:spPr>
          <a:xfrm>
            <a:off x="948821" y="4313849"/>
            <a:ext cx="4011095" cy="642274"/>
          </a:xfrm>
          <a:prstGeom prst="rect">
            <a:avLst/>
          </a:prstGeom>
          <a:solidFill>
            <a:srgbClr val="EF871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200GB DRAM</a:t>
            </a:r>
            <a:endParaRPr lang="ko-KR" altLang="en-US" sz="2400">
              <a:solidFill>
                <a:schemeClr val="tx1"/>
              </a:solidFill>
              <a:latin typeface="Tahoma" panose="020B0604030504040204" pitchFamily="34" charset="0"/>
              <a:cs typeface="Tahoma" panose="020B0604030504040204" pitchFamily="34" charset="0"/>
            </a:endParaRPr>
          </a:p>
        </p:txBody>
      </p:sp>
      <p:sp>
        <p:nvSpPr>
          <p:cNvPr id="17" name="직사각형 16">
            <a:extLst>
              <a:ext uri="{FF2B5EF4-FFF2-40B4-BE49-F238E27FC236}">
                <a16:creationId xmlns:a16="http://schemas.microsoft.com/office/drawing/2014/main" id="{D36B51D7-6C81-8ACD-6253-65F42F0590C1}"/>
              </a:ext>
            </a:extLst>
          </p:cNvPr>
          <p:cNvSpPr/>
          <p:nvPr/>
        </p:nvSpPr>
        <p:spPr>
          <a:xfrm>
            <a:off x="948821" y="5264422"/>
            <a:ext cx="4011095" cy="642274"/>
          </a:xfrm>
          <a:prstGeom prst="rect">
            <a:avLst/>
          </a:prstGeom>
          <a:solidFill>
            <a:srgbClr val="299FE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16 CPUs</a:t>
            </a:r>
            <a:endParaRPr lang="ko-KR" altLang="en-US" sz="2400">
              <a:solidFill>
                <a:schemeClr val="tx1"/>
              </a:solidFill>
              <a:latin typeface="Tahoma" panose="020B0604030504040204" pitchFamily="34" charset="0"/>
              <a:cs typeface="Tahoma" panose="020B0604030504040204" pitchFamily="34" charset="0"/>
            </a:endParaRPr>
          </a:p>
        </p:txBody>
      </p:sp>
      <p:sp>
        <p:nvSpPr>
          <p:cNvPr id="20" name="직사각형 19">
            <a:extLst>
              <a:ext uri="{FF2B5EF4-FFF2-40B4-BE49-F238E27FC236}">
                <a16:creationId xmlns:a16="http://schemas.microsoft.com/office/drawing/2014/main" id="{B3ECA130-077E-D784-8A2E-C9C066890971}"/>
              </a:ext>
            </a:extLst>
          </p:cNvPr>
          <p:cNvSpPr/>
          <p:nvPr/>
        </p:nvSpPr>
        <p:spPr>
          <a:xfrm>
            <a:off x="4120285" y="3257550"/>
            <a:ext cx="839631" cy="712566"/>
          </a:xfrm>
          <a:prstGeom prst="rect">
            <a:avLst/>
          </a:prstGeom>
          <a:solidFill>
            <a:srgbClr val="76B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GPU</a:t>
            </a:r>
          </a:p>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4</a:t>
            </a:r>
            <a:endParaRPr lang="ko-KR" altLang="en-US" sz="2400">
              <a:solidFill>
                <a:schemeClr val="tx1"/>
              </a:solidFill>
              <a:latin typeface="Tahoma" panose="020B0604030504040204" pitchFamily="34" charset="0"/>
              <a:cs typeface="Tahoma" panose="020B0604030504040204" pitchFamily="34" charset="0"/>
            </a:endParaRPr>
          </a:p>
        </p:txBody>
      </p:sp>
      <p:sp>
        <p:nvSpPr>
          <p:cNvPr id="21" name="직사각형 20">
            <a:extLst>
              <a:ext uri="{FF2B5EF4-FFF2-40B4-BE49-F238E27FC236}">
                <a16:creationId xmlns:a16="http://schemas.microsoft.com/office/drawing/2014/main" id="{6F5C6BA2-F795-52EF-B2F5-494D8D87D14F}"/>
              </a:ext>
            </a:extLst>
          </p:cNvPr>
          <p:cNvSpPr/>
          <p:nvPr/>
        </p:nvSpPr>
        <p:spPr>
          <a:xfrm>
            <a:off x="2015906" y="3257550"/>
            <a:ext cx="839631" cy="712566"/>
          </a:xfrm>
          <a:prstGeom prst="rect">
            <a:avLst/>
          </a:prstGeom>
          <a:solidFill>
            <a:srgbClr val="76B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GPU</a:t>
            </a:r>
          </a:p>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2</a:t>
            </a:r>
            <a:endParaRPr lang="ko-KR" altLang="en-US" sz="2400">
              <a:solidFill>
                <a:schemeClr val="tx1"/>
              </a:solidFill>
              <a:latin typeface="Tahoma" panose="020B0604030504040204" pitchFamily="34" charset="0"/>
              <a:cs typeface="Tahoma" panose="020B0604030504040204" pitchFamily="34" charset="0"/>
            </a:endParaRPr>
          </a:p>
        </p:txBody>
      </p:sp>
      <p:sp>
        <p:nvSpPr>
          <p:cNvPr id="22" name="직사각형 21">
            <a:extLst>
              <a:ext uri="{FF2B5EF4-FFF2-40B4-BE49-F238E27FC236}">
                <a16:creationId xmlns:a16="http://schemas.microsoft.com/office/drawing/2014/main" id="{F7164812-EFD4-ADCC-BB42-F9A00A25CB94}"/>
              </a:ext>
            </a:extLst>
          </p:cNvPr>
          <p:cNvSpPr/>
          <p:nvPr/>
        </p:nvSpPr>
        <p:spPr>
          <a:xfrm>
            <a:off x="3068095" y="3257550"/>
            <a:ext cx="839631" cy="712566"/>
          </a:xfrm>
          <a:prstGeom prst="rect">
            <a:avLst/>
          </a:prstGeom>
          <a:solidFill>
            <a:srgbClr val="76B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GPU</a:t>
            </a:r>
          </a:p>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3</a:t>
            </a:r>
            <a:endParaRPr lang="ko-KR" altLang="en-US" sz="2400">
              <a:solidFill>
                <a:schemeClr val="tx1"/>
              </a:solidFill>
              <a:latin typeface="Tahoma" panose="020B0604030504040204" pitchFamily="34" charset="0"/>
              <a:cs typeface="Tahoma" panose="020B0604030504040204" pitchFamily="34" charset="0"/>
            </a:endParaRPr>
          </a:p>
        </p:txBody>
      </p:sp>
      <p:sp>
        <p:nvSpPr>
          <p:cNvPr id="23" name="직사각형 22">
            <a:extLst>
              <a:ext uri="{FF2B5EF4-FFF2-40B4-BE49-F238E27FC236}">
                <a16:creationId xmlns:a16="http://schemas.microsoft.com/office/drawing/2014/main" id="{B4F53686-8179-78FA-2968-0004FAC51956}"/>
              </a:ext>
            </a:extLst>
          </p:cNvPr>
          <p:cNvSpPr/>
          <p:nvPr/>
        </p:nvSpPr>
        <p:spPr>
          <a:xfrm>
            <a:off x="7303901" y="3257550"/>
            <a:ext cx="839631" cy="712566"/>
          </a:xfrm>
          <a:prstGeom prst="rect">
            <a:avLst/>
          </a:prstGeom>
          <a:solidFill>
            <a:srgbClr val="76B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GPU </a:t>
            </a:r>
          </a:p>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ko-KR" altLang="en-US" sz="2400">
              <a:solidFill>
                <a:schemeClr val="tx1"/>
              </a:solidFill>
              <a:latin typeface="Tahoma" panose="020B0604030504040204" pitchFamily="34" charset="0"/>
              <a:cs typeface="Tahoma" panose="020B0604030504040204" pitchFamily="34" charset="0"/>
            </a:endParaRPr>
          </a:p>
        </p:txBody>
      </p:sp>
      <p:sp>
        <p:nvSpPr>
          <p:cNvPr id="24" name="직사각형 23">
            <a:extLst>
              <a:ext uri="{FF2B5EF4-FFF2-40B4-BE49-F238E27FC236}">
                <a16:creationId xmlns:a16="http://schemas.microsoft.com/office/drawing/2014/main" id="{1BE18916-BE5D-B6F7-BA79-9DB9582A80D8}"/>
              </a:ext>
            </a:extLst>
          </p:cNvPr>
          <p:cNvSpPr/>
          <p:nvPr/>
        </p:nvSpPr>
        <p:spPr>
          <a:xfrm>
            <a:off x="8264324" y="4313849"/>
            <a:ext cx="3050673" cy="64227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rgbClr val="414141"/>
                </a:solidFill>
                <a:latin typeface="Tahoma" panose="020B0604030504040204" pitchFamily="34" charset="0"/>
                <a:ea typeface="Tahoma" panose="020B0604030504040204" pitchFamily="34" charset="0"/>
                <a:cs typeface="Tahoma" panose="020B0604030504040204" pitchFamily="34" charset="0"/>
              </a:rPr>
              <a:t>150GB</a:t>
            </a:r>
            <a:endParaRPr lang="ko-KR" altLang="en-US" sz="2400">
              <a:solidFill>
                <a:srgbClr val="414141"/>
              </a:solidFill>
              <a:latin typeface="Tahoma" panose="020B0604030504040204" pitchFamily="34" charset="0"/>
              <a:cs typeface="Tahoma" panose="020B0604030504040204" pitchFamily="34" charset="0"/>
            </a:endParaRPr>
          </a:p>
        </p:txBody>
      </p:sp>
      <p:sp>
        <p:nvSpPr>
          <p:cNvPr id="26" name="직사각형 25">
            <a:extLst>
              <a:ext uri="{FF2B5EF4-FFF2-40B4-BE49-F238E27FC236}">
                <a16:creationId xmlns:a16="http://schemas.microsoft.com/office/drawing/2014/main" id="{FCA6BC37-B289-FA4A-9934-C279123270AB}"/>
              </a:ext>
            </a:extLst>
          </p:cNvPr>
          <p:cNvSpPr/>
          <p:nvPr/>
        </p:nvSpPr>
        <p:spPr>
          <a:xfrm>
            <a:off x="7303902" y="5264422"/>
            <a:ext cx="960422" cy="642274"/>
          </a:xfrm>
          <a:prstGeom prst="rect">
            <a:avLst/>
          </a:prstGeom>
          <a:solidFill>
            <a:srgbClr val="299FE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4 CPUs</a:t>
            </a:r>
            <a:endParaRPr lang="ko-KR" altLang="en-US" sz="2400">
              <a:solidFill>
                <a:schemeClr val="tx1"/>
              </a:solidFill>
              <a:latin typeface="Tahoma" panose="020B0604030504040204" pitchFamily="34" charset="0"/>
              <a:cs typeface="Tahoma" panose="020B0604030504040204" pitchFamily="34" charset="0"/>
            </a:endParaRPr>
          </a:p>
        </p:txBody>
      </p:sp>
      <p:sp>
        <p:nvSpPr>
          <p:cNvPr id="28" name="직사각형 27">
            <a:extLst>
              <a:ext uri="{FF2B5EF4-FFF2-40B4-BE49-F238E27FC236}">
                <a16:creationId xmlns:a16="http://schemas.microsoft.com/office/drawing/2014/main" id="{82D76F5E-A597-0DFF-E9CB-5B6C240E5D33}"/>
              </a:ext>
            </a:extLst>
          </p:cNvPr>
          <p:cNvSpPr/>
          <p:nvPr/>
        </p:nvSpPr>
        <p:spPr>
          <a:xfrm>
            <a:off x="10475365" y="3257550"/>
            <a:ext cx="839631" cy="712566"/>
          </a:xfrm>
          <a:prstGeom prst="rect">
            <a:avLst/>
          </a:prstGeom>
          <a:solidFill>
            <a:schemeClr val="tx1">
              <a:lumMod val="65000"/>
              <a:lumOff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GPU</a:t>
            </a:r>
          </a:p>
          <a:p>
            <a:pPr algn="ctr"/>
            <a:r>
              <a:rPr lang="en-US" altLang="ko-KR" sz="24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4</a:t>
            </a:r>
            <a:endParaRPr lang="ko-KR" altLang="en-US" sz="2400">
              <a:solidFill>
                <a:schemeClr val="tx1">
                  <a:lumMod val="75000"/>
                  <a:lumOff val="25000"/>
                </a:schemeClr>
              </a:solidFill>
              <a:latin typeface="Tahoma" panose="020B0604030504040204" pitchFamily="34" charset="0"/>
              <a:cs typeface="Tahoma" panose="020B0604030504040204" pitchFamily="34" charset="0"/>
            </a:endParaRPr>
          </a:p>
        </p:txBody>
      </p:sp>
      <p:sp>
        <p:nvSpPr>
          <p:cNvPr id="29" name="직사각형 28">
            <a:extLst>
              <a:ext uri="{FF2B5EF4-FFF2-40B4-BE49-F238E27FC236}">
                <a16:creationId xmlns:a16="http://schemas.microsoft.com/office/drawing/2014/main" id="{6D14837F-4D6E-F864-160C-0CA1ED1DCD45}"/>
              </a:ext>
            </a:extLst>
          </p:cNvPr>
          <p:cNvSpPr/>
          <p:nvPr/>
        </p:nvSpPr>
        <p:spPr>
          <a:xfrm>
            <a:off x="8370986" y="3257550"/>
            <a:ext cx="839631" cy="712566"/>
          </a:xfrm>
          <a:prstGeom prst="rect">
            <a:avLst/>
          </a:prstGeom>
          <a:solidFill>
            <a:srgbClr val="59595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rgbClr val="414141"/>
                </a:solidFill>
                <a:latin typeface="Tahoma" panose="020B0604030504040204" pitchFamily="34" charset="0"/>
                <a:ea typeface="Tahoma" panose="020B0604030504040204" pitchFamily="34" charset="0"/>
                <a:cs typeface="Tahoma" panose="020B0604030504040204" pitchFamily="34" charset="0"/>
              </a:rPr>
              <a:t>GPU</a:t>
            </a:r>
          </a:p>
          <a:p>
            <a:pPr algn="ctr"/>
            <a:r>
              <a:rPr lang="en-US" altLang="ko-KR" sz="2400">
                <a:solidFill>
                  <a:srgbClr val="414141"/>
                </a:solidFill>
                <a:latin typeface="Tahoma" panose="020B0604030504040204" pitchFamily="34" charset="0"/>
                <a:ea typeface="Tahoma" panose="020B0604030504040204" pitchFamily="34" charset="0"/>
                <a:cs typeface="Tahoma" panose="020B0604030504040204" pitchFamily="34" charset="0"/>
              </a:rPr>
              <a:t>2</a:t>
            </a:r>
            <a:endParaRPr lang="ko-KR" altLang="en-US" sz="2400">
              <a:solidFill>
                <a:srgbClr val="414141"/>
              </a:solidFill>
              <a:latin typeface="Tahoma" panose="020B0604030504040204" pitchFamily="34" charset="0"/>
              <a:cs typeface="Tahoma" panose="020B0604030504040204" pitchFamily="34" charset="0"/>
            </a:endParaRPr>
          </a:p>
        </p:txBody>
      </p:sp>
      <p:sp>
        <p:nvSpPr>
          <p:cNvPr id="30" name="직사각형 29">
            <a:extLst>
              <a:ext uri="{FF2B5EF4-FFF2-40B4-BE49-F238E27FC236}">
                <a16:creationId xmlns:a16="http://schemas.microsoft.com/office/drawing/2014/main" id="{7F30FBFD-39BA-EAB6-0C8A-45BD7596FE37}"/>
              </a:ext>
            </a:extLst>
          </p:cNvPr>
          <p:cNvSpPr/>
          <p:nvPr/>
        </p:nvSpPr>
        <p:spPr>
          <a:xfrm>
            <a:off x="9423175" y="3257550"/>
            <a:ext cx="839631" cy="712566"/>
          </a:xfrm>
          <a:prstGeom prst="rect">
            <a:avLst/>
          </a:prstGeom>
          <a:solidFill>
            <a:schemeClr val="tx1">
              <a:lumMod val="65000"/>
              <a:lumOff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GPU</a:t>
            </a:r>
          </a:p>
          <a:p>
            <a:pPr algn="ctr"/>
            <a:r>
              <a:rPr lang="en-US" altLang="ko-KR" sz="24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a:t>
            </a:r>
            <a:endParaRPr lang="ko-KR" altLang="en-US" sz="2400">
              <a:solidFill>
                <a:schemeClr val="tx1">
                  <a:lumMod val="75000"/>
                  <a:lumOff val="25000"/>
                </a:schemeClr>
              </a:solidFill>
              <a:latin typeface="Tahoma" panose="020B0604030504040204" pitchFamily="34" charset="0"/>
              <a:cs typeface="Tahoma" panose="020B0604030504040204" pitchFamily="34" charset="0"/>
            </a:endParaRPr>
          </a:p>
        </p:txBody>
      </p:sp>
      <p:cxnSp>
        <p:nvCxnSpPr>
          <p:cNvPr id="32" name="직선 화살표 연결선 31">
            <a:extLst>
              <a:ext uri="{FF2B5EF4-FFF2-40B4-BE49-F238E27FC236}">
                <a16:creationId xmlns:a16="http://schemas.microsoft.com/office/drawing/2014/main" id="{26F3D4C7-BA8B-CA18-C4CA-BEBF81EC62A9}"/>
              </a:ext>
            </a:extLst>
          </p:cNvPr>
          <p:cNvCxnSpPr>
            <a:cxnSpLocks/>
          </p:cNvCxnSpPr>
          <p:nvPr/>
        </p:nvCxnSpPr>
        <p:spPr>
          <a:xfrm>
            <a:off x="5260086" y="4575510"/>
            <a:ext cx="1798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C0237E16-7FC2-80DD-859A-68C4C43472F6}"/>
              </a:ext>
            </a:extLst>
          </p:cNvPr>
          <p:cNvSpPr/>
          <p:nvPr/>
        </p:nvSpPr>
        <p:spPr>
          <a:xfrm>
            <a:off x="7303902" y="4313849"/>
            <a:ext cx="960422" cy="642274"/>
          </a:xfrm>
          <a:prstGeom prst="rect">
            <a:avLst/>
          </a:prstGeom>
          <a:solidFill>
            <a:srgbClr val="EF871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Tahoma" panose="020B0604030504040204" pitchFamily="34" charset="0"/>
                <a:ea typeface="Tahoma" panose="020B0604030504040204" pitchFamily="34" charset="0"/>
                <a:cs typeface="Tahoma" panose="020B0604030504040204" pitchFamily="34" charset="0"/>
              </a:rPr>
              <a:t>50GB</a:t>
            </a:r>
            <a:endParaRPr lang="ko-KR" altLang="en-US" sz="2400">
              <a:solidFill>
                <a:schemeClr val="tx1"/>
              </a:solidFill>
              <a:latin typeface="Tahoma" panose="020B0604030504040204" pitchFamily="34" charset="0"/>
              <a:cs typeface="Tahoma" panose="020B0604030504040204" pitchFamily="34" charset="0"/>
            </a:endParaRPr>
          </a:p>
        </p:txBody>
      </p:sp>
      <p:sp>
        <p:nvSpPr>
          <p:cNvPr id="43" name="직사각형 42">
            <a:extLst>
              <a:ext uri="{FF2B5EF4-FFF2-40B4-BE49-F238E27FC236}">
                <a16:creationId xmlns:a16="http://schemas.microsoft.com/office/drawing/2014/main" id="{9F4DDB36-4990-6C91-3494-9933AC921356}"/>
              </a:ext>
            </a:extLst>
          </p:cNvPr>
          <p:cNvSpPr/>
          <p:nvPr/>
        </p:nvSpPr>
        <p:spPr>
          <a:xfrm>
            <a:off x="8286750" y="5264422"/>
            <a:ext cx="3028247" cy="64227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rgbClr val="414141"/>
                </a:solidFill>
                <a:latin typeface="Tahoma" panose="020B0604030504040204" pitchFamily="34" charset="0"/>
                <a:ea typeface="Tahoma" panose="020B0604030504040204" pitchFamily="34" charset="0"/>
                <a:cs typeface="Tahoma" panose="020B0604030504040204" pitchFamily="34" charset="0"/>
              </a:rPr>
              <a:t>8 CPUs</a:t>
            </a:r>
            <a:endParaRPr lang="ko-KR" altLang="en-US" sz="2400">
              <a:solidFill>
                <a:srgbClr val="414141"/>
              </a:solidFill>
              <a:latin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5847349F-C917-64D8-CBD8-FEACCA475564}"/>
              </a:ext>
            </a:extLst>
          </p:cNvPr>
          <p:cNvSpPr txBox="1"/>
          <p:nvPr/>
        </p:nvSpPr>
        <p:spPr>
          <a:xfrm>
            <a:off x="5205064" y="4634986"/>
            <a:ext cx="1969166" cy="400110"/>
          </a:xfrm>
          <a:prstGeom prst="rect">
            <a:avLst/>
          </a:prstGeom>
          <a:noFill/>
        </p:spPr>
        <p:txBody>
          <a:bodyPr wrap="square">
            <a:spAutoFit/>
          </a:bodyPr>
          <a:lstStyle/>
          <a:p>
            <a:pPr algn="ctr"/>
            <a:r>
              <a:rPr lang="en-US" sz="2000" b="1" dirty="0">
                <a:latin typeface="Tahoma" panose="020B0604030504040204" pitchFamily="34" charset="0"/>
                <a:ea typeface="Tahoma" panose="020B0604030504040204" pitchFamily="34" charset="0"/>
                <a:cs typeface="Tahoma" panose="020B0604030504040204" pitchFamily="34" charset="0"/>
              </a:rPr>
              <a:t>1 GPU</a:t>
            </a:r>
          </a:p>
        </p:txBody>
      </p:sp>
      <p:sp>
        <p:nvSpPr>
          <p:cNvPr id="8" name="TextBox 7">
            <a:extLst>
              <a:ext uri="{FF2B5EF4-FFF2-40B4-BE49-F238E27FC236}">
                <a16:creationId xmlns:a16="http://schemas.microsoft.com/office/drawing/2014/main" id="{D36DB384-5B03-BD35-0FB1-1A741ABEF5F6}"/>
              </a:ext>
            </a:extLst>
          </p:cNvPr>
          <p:cNvSpPr txBox="1"/>
          <p:nvPr/>
        </p:nvSpPr>
        <p:spPr>
          <a:xfrm>
            <a:off x="5205064" y="4102422"/>
            <a:ext cx="1969166" cy="400110"/>
          </a:xfrm>
          <a:prstGeom prst="rect">
            <a:avLst/>
          </a:prstGeom>
          <a:noFill/>
        </p:spPr>
        <p:txBody>
          <a:bodyPr wrap="square">
            <a:spAutoFit/>
          </a:bodyPr>
          <a:lstStyle/>
          <a:p>
            <a:pPr algn="ctr"/>
            <a:r>
              <a:rPr lang="en-US" sz="2000" b="1" dirty="0">
                <a:latin typeface="Tahoma" panose="020B0604030504040204" pitchFamily="34" charset="0"/>
                <a:ea typeface="Tahoma" panose="020B0604030504040204" pitchFamily="34" charset="0"/>
                <a:cs typeface="Tahoma" panose="020B0604030504040204" pitchFamily="34" charset="0"/>
              </a:rPr>
              <a:t>Job requests</a:t>
            </a:r>
          </a:p>
        </p:txBody>
      </p:sp>
    </p:spTree>
    <p:extLst>
      <p:ext uri="{BB962C8B-B14F-4D97-AF65-F5344CB8AC3E}">
        <p14:creationId xmlns:p14="http://schemas.microsoft.com/office/powerpoint/2010/main" val="28092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9342061" cy="677842"/>
          </a:xfrm>
        </p:spPr>
        <p:txBody>
          <a:bodyPr>
            <a:normAutofit/>
          </a:bodyPr>
          <a:lstStyle/>
          <a:p>
            <a:r>
              <a:rPr lang="en-US" altLang="ko-KR"/>
              <a:t>Motivation: Resource-sensitivity</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6</a:t>
            </a:fld>
            <a:endParaRPr kumimoji="1" lang="ko-KR" altLang="en-US" dirty="0"/>
          </a:p>
        </p:txBody>
      </p:sp>
      <p:sp>
        <p:nvSpPr>
          <p:cNvPr id="4" name="내용 개체 틀 3"/>
          <p:cNvSpPr>
            <a:spLocks noGrp="1"/>
          </p:cNvSpPr>
          <p:nvPr>
            <p:ph idx="1"/>
          </p:nvPr>
        </p:nvSpPr>
        <p:spPr>
          <a:xfrm>
            <a:off x="506896" y="1230284"/>
            <a:ext cx="11395544" cy="5090506"/>
          </a:xfrm>
        </p:spPr>
        <p:txBody>
          <a:bodyPr/>
          <a:lstStyle/>
          <a:p>
            <a:r>
              <a:rPr lang="en-US" altLang="ko-KR" sz="2400" dirty="0"/>
              <a:t>DNNs exhibit varied sensitivity to the amount of CPU and DRAM</a:t>
            </a:r>
          </a:p>
          <a:p>
            <a:pPr lvl="1"/>
            <a:endParaRPr lang="en-US" altLang="ko-KR" sz="2000" dirty="0"/>
          </a:p>
        </p:txBody>
      </p:sp>
      <p:pic>
        <p:nvPicPr>
          <p:cNvPr id="9" name="그림 8">
            <a:extLst>
              <a:ext uri="{FF2B5EF4-FFF2-40B4-BE49-F238E27FC236}">
                <a16:creationId xmlns:a16="http://schemas.microsoft.com/office/drawing/2014/main" id="{08E8A2AB-DE45-FB3B-C205-995F5DF6BEB6}"/>
              </a:ext>
            </a:extLst>
          </p:cNvPr>
          <p:cNvPicPr>
            <a:picLocks noChangeAspect="1"/>
          </p:cNvPicPr>
          <p:nvPr/>
        </p:nvPicPr>
        <p:blipFill rotWithShape="1">
          <a:blip r:embed="rId3"/>
          <a:srcRect b="24487"/>
          <a:stretch/>
        </p:blipFill>
        <p:spPr>
          <a:xfrm>
            <a:off x="147843" y="2078205"/>
            <a:ext cx="11927195" cy="3352290"/>
          </a:xfrm>
          <a:prstGeom prst="rect">
            <a:avLst/>
          </a:prstGeom>
        </p:spPr>
      </p:pic>
      <p:sp>
        <p:nvSpPr>
          <p:cNvPr id="5" name="TextBox 4">
            <a:extLst>
              <a:ext uri="{FF2B5EF4-FFF2-40B4-BE49-F238E27FC236}">
                <a16:creationId xmlns:a16="http://schemas.microsoft.com/office/drawing/2014/main" id="{ED54FFE6-8ACD-9162-DB13-730135C61CC6}"/>
              </a:ext>
            </a:extLst>
          </p:cNvPr>
          <p:cNvSpPr txBox="1"/>
          <p:nvPr/>
        </p:nvSpPr>
        <p:spPr>
          <a:xfrm>
            <a:off x="644437" y="5614033"/>
            <a:ext cx="10826925" cy="461665"/>
          </a:xfrm>
          <a:prstGeom prst="rect">
            <a:avLst/>
          </a:prstGeom>
          <a:noFill/>
        </p:spPr>
        <p:txBody>
          <a:bodyPr wrap="square">
            <a:spAutoFit/>
          </a:bodyPr>
          <a:lstStyle/>
          <a:p>
            <a:pPr algn="ctr"/>
            <a:r>
              <a:rPr lang="en-US" altLang="ko-KR" sz="2400" b="1" i="1" dirty="0">
                <a:solidFill>
                  <a:srgbClr val="C00000"/>
                </a:solidFill>
                <a:latin typeface="Tahoma" panose="020B0604030504040204" pitchFamily="34" charset="0"/>
                <a:ea typeface="Tahoma" panose="020B0604030504040204" pitchFamily="34" charset="0"/>
                <a:cs typeface="Tahoma" panose="020B0604030504040204" pitchFamily="34" charset="0"/>
              </a:rPr>
              <a:t>We need to consider resource sensitivity of DNN training jobs</a:t>
            </a:r>
          </a:p>
        </p:txBody>
      </p:sp>
    </p:spTree>
    <p:extLst>
      <p:ext uri="{BB962C8B-B14F-4D97-AF65-F5344CB8AC3E}">
        <p14:creationId xmlns:p14="http://schemas.microsoft.com/office/powerpoint/2010/main" val="716602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9342061" cy="677842"/>
          </a:xfrm>
        </p:spPr>
        <p:txBody>
          <a:bodyPr>
            <a:normAutofit/>
          </a:bodyPr>
          <a:lstStyle/>
          <a:p>
            <a:r>
              <a:rPr lang="en-US" altLang="ko-KR"/>
              <a:t>Motivation: Resource-sensitivity</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7</a:t>
            </a:fld>
            <a:endParaRPr kumimoji="1" lang="ko-KR" altLang="en-US" dirty="0"/>
          </a:p>
        </p:txBody>
      </p:sp>
      <p:sp>
        <p:nvSpPr>
          <p:cNvPr id="4" name="내용 개체 틀 3"/>
          <p:cNvSpPr>
            <a:spLocks noGrp="1"/>
          </p:cNvSpPr>
          <p:nvPr>
            <p:ph idx="1"/>
          </p:nvPr>
        </p:nvSpPr>
        <p:spPr>
          <a:xfrm>
            <a:off x="506896" y="1230284"/>
            <a:ext cx="11395544" cy="5090506"/>
          </a:xfrm>
        </p:spPr>
        <p:txBody>
          <a:bodyPr/>
          <a:lstStyle/>
          <a:p>
            <a:r>
              <a:rPr lang="en-US" altLang="ko-KR" sz="2400" dirty="0"/>
              <a:t>Co-locate a CPU/memory sensitive job with an insensitive one </a:t>
            </a:r>
          </a:p>
          <a:p>
            <a:pPr lvl="1"/>
            <a:endParaRPr lang="en-US" altLang="ko-KR" sz="2000" dirty="0"/>
          </a:p>
        </p:txBody>
      </p:sp>
      <p:pic>
        <p:nvPicPr>
          <p:cNvPr id="27" name="Picture 26">
            <a:extLst>
              <a:ext uri="{FF2B5EF4-FFF2-40B4-BE49-F238E27FC236}">
                <a16:creationId xmlns:a16="http://schemas.microsoft.com/office/drawing/2014/main" id="{62CDA74C-1287-1B62-0906-C79016E8F992}"/>
              </a:ext>
            </a:extLst>
          </p:cNvPr>
          <p:cNvPicPr>
            <a:picLocks noChangeAspect="1"/>
          </p:cNvPicPr>
          <p:nvPr/>
        </p:nvPicPr>
        <p:blipFill>
          <a:blip r:embed="rId3"/>
          <a:stretch>
            <a:fillRect/>
          </a:stretch>
        </p:blipFill>
        <p:spPr>
          <a:xfrm>
            <a:off x="9206060" y="1951335"/>
            <a:ext cx="2479044" cy="4194523"/>
          </a:xfrm>
          <a:prstGeom prst="rect">
            <a:avLst/>
          </a:prstGeom>
        </p:spPr>
      </p:pic>
      <p:pic>
        <p:nvPicPr>
          <p:cNvPr id="29" name="Picture 28">
            <a:extLst>
              <a:ext uri="{FF2B5EF4-FFF2-40B4-BE49-F238E27FC236}">
                <a16:creationId xmlns:a16="http://schemas.microsoft.com/office/drawing/2014/main" id="{53D209A5-A82C-3B53-1314-9E9372F1554B}"/>
              </a:ext>
            </a:extLst>
          </p:cNvPr>
          <p:cNvPicPr>
            <a:picLocks noChangeAspect="1"/>
          </p:cNvPicPr>
          <p:nvPr/>
        </p:nvPicPr>
        <p:blipFill>
          <a:blip r:embed="rId4"/>
          <a:stretch>
            <a:fillRect/>
          </a:stretch>
        </p:blipFill>
        <p:spPr>
          <a:xfrm>
            <a:off x="804608" y="2028735"/>
            <a:ext cx="7601165" cy="4194522"/>
          </a:xfrm>
          <a:prstGeom prst="rect">
            <a:avLst/>
          </a:prstGeom>
        </p:spPr>
      </p:pic>
      <p:sp>
        <p:nvSpPr>
          <p:cNvPr id="32" name="Arc 31">
            <a:extLst>
              <a:ext uri="{FF2B5EF4-FFF2-40B4-BE49-F238E27FC236}">
                <a16:creationId xmlns:a16="http://schemas.microsoft.com/office/drawing/2014/main" id="{8E42B169-AB90-DAF6-2152-C6095C9A61DA}"/>
              </a:ext>
            </a:extLst>
          </p:cNvPr>
          <p:cNvSpPr/>
          <p:nvPr/>
        </p:nvSpPr>
        <p:spPr>
          <a:xfrm rot="1040692">
            <a:off x="6166405" y="2859343"/>
            <a:ext cx="1430548" cy="1600032"/>
          </a:xfrm>
          <a:prstGeom prst="arc">
            <a:avLst>
              <a:gd name="adj1" fmla="val 15967986"/>
              <a:gd name="adj2" fmla="val 18848055"/>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내용 개체 틀 3">
            <a:extLst>
              <a:ext uri="{FF2B5EF4-FFF2-40B4-BE49-F238E27FC236}">
                <a16:creationId xmlns:a16="http://schemas.microsoft.com/office/drawing/2014/main" id="{45699C66-922A-A6A9-4FE0-43A338D2EA9B}"/>
              </a:ext>
            </a:extLst>
          </p:cNvPr>
          <p:cNvSpPr txBox="1">
            <a:spLocks/>
          </p:cNvSpPr>
          <p:nvPr/>
        </p:nvSpPr>
        <p:spPr>
          <a:xfrm>
            <a:off x="7287949" y="2498944"/>
            <a:ext cx="816403" cy="712565"/>
          </a:xfrm>
          <a:prstGeom prst="rect">
            <a:avLst/>
          </a:prstGeom>
        </p:spPr>
        <p:txBody>
          <a:bodyPr vert="horz" lIns="91440" tIns="45720" rIns="91440" bIns="45720" rtlCol="0" anchor="ctr">
            <a:normAutofit/>
          </a:bodyPr>
          <a:lstStyle>
            <a:lvl1pPr marL="457200" indent="-457200" algn="l" defTabSz="914400" rtl="0" eaLnBrk="1" latinLnBrk="1" hangingPunct="1">
              <a:lnSpc>
                <a:spcPct val="100000"/>
              </a:lnSpc>
              <a:spcBef>
                <a:spcPts val="600"/>
              </a:spcBef>
              <a:buFont typeface="Wingdings" panose="05000000000000000000" pitchFamily="2" charset="2"/>
              <a:buChar char="§"/>
              <a:defRPr sz="2000" kern="1200">
                <a:solidFill>
                  <a:schemeClr val="tx1"/>
                </a:solidFill>
                <a:latin typeface="Tahoma" panose="020B0604030504040204" pitchFamily="34" charset="0"/>
                <a:ea typeface="+mn-ea"/>
                <a:cs typeface="Tahoma" panose="020B0604030504040204" pitchFamily="34" charset="0"/>
              </a:defRPr>
            </a:lvl1pPr>
            <a:lvl2pPr marL="685800" indent="-228600" algn="l" defTabSz="914400" rtl="0" eaLnBrk="1" latinLnBrk="1" hangingPunct="1">
              <a:lnSpc>
                <a:spcPct val="100000"/>
              </a:lnSpc>
              <a:spcBef>
                <a:spcPts val="600"/>
              </a:spcBef>
              <a:buFontTx/>
              <a:buChar char="-"/>
              <a:defRPr sz="1800" kern="1200">
                <a:solidFill>
                  <a:schemeClr val="tx1"/>
                </a:solidFill>
                <a:latin typeface="Tahoma" panose="020B0604030504040204" pitchFamily="34" charset="0"/>
                <a:ea typeface="+mn-ea"/>
                <a:cs typeface="Tahoma" panose="020B0604030504040204" pitchFamily="34" charset="0"/>
              </a:defRPr>
            </a:lvl2pPr>
            <a:lvl3pPr marL="1143000" indent="-228600" algn="l" defTabSz="914400" rtl="0" eaLnBrk="1" latinLnBrk="1" hangingPunct="1">
              <a:lnSpc>
                <a:spcPct val="100000"/>
              </a:lnSpc>
              <a:spcBef>
                <a:spcPts val="600"/>
              </a:spcBef>
              <a:buFont typeface="Arial" panose="020B0604020202020204" pitchFamily="34" charset="0"/>
              <a:buChar char="•"/>
              <a:defRPr sz="1600" kern="1200">
                <a:solidFill>
                  <a:schemeClr val="tx1"/>
                </a:solidFill>
                <a:latin typeface="Tahoma" panose="020B0604030504040204" pitchFamily="34" charset="0"/>
                <a:ea typeface="+mn-ea"/>
                <a:cs typeface="Tahoma" panose="020B0604030504040204" pitchFamily="34" charset="0"/>
              </a:defRPr>
            </a:lvl3pPr>
            <a:lvl4pPr marL="1600200" indent="-228600" algn="l" defTabSz="914400" rtl="0" eaLnBrk="1" latinLnBrk="1" hangingPunct="1">
              <a:lnSpc>
                <a:spcPct val="100000"/>
              </a:lnSpc>
              <a:spcBef>
                <a:spcPts val="600"/>
              </a:spcBef>
              <a:buFont typeface="Arial" panose="020B0604020202020204" pitchFamily="34" charset="0"/>
              <a:buChar char="•"/>
              <a:defRPr sz="1400" kern="1200">
                <a:solidFill>
                  <a:schemeClr val="tx1"/>
                </a:solidFill>
                <a:latin typeface="Tahoma" panose="020B0604030504040204" pitchFamily="34" charset="0"/>
                <a:ea typeface="+mn-ea"/>
                <a:cs typeface="Tahoma" panose="020B0604030504040204" pitchFamily="34" charset="0"/>
              </a:defRPr>
            </a:lvl4pPr>
            <a:lvl5pPr marL="2057400" indent="-228600" algn="l" defTabSz="914400" rtl="0" eaLnBrk="1" latinLnBrk="1" hangingPunct="1">
              <a:lnSpc>
                <a:spcPct val="100000"/>
              </a:lnSpc>
              <a:spcBef>
                <a:spcPts val="600"/>
              </a:spcBef>
              <a:buFont typeface="Arial" panose="020B0604020202020204" pitchFamily="34" charset="0"/>
              <a:buChar char="•"/>
              <a:defRPr sz="1400" kern="1200">
                <a:solidFill>
                  <a:schemeClr val="tx1"/>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800" b="1" i="1" dirty="0">
                <a:solidFill>
                  <a:srgbClr val="C00000"/>
                </a:solidFill>
              </a:rPr>
              <a:t>X1.5</a:t>
            </a:r>
          </a:p>
        </p:txBody>
      </p:sp>
      <p:sp>
        <p:nvSpPr>
          <p:cNvPr id="6" name="Rectangle 5">
            <a:extLst>
              <a:ext uri="{FF2B5EF4-FFF2-40B4-BE49-F238E27FC236}">
                <a16:creationId xmlns:a16="http://schemas.microsoft.com/office/drawing/2014/main" id="{E142E8F3-E2FD-EF11-DA4B-EA3064B9269A}"/>
              </a:ext>
            </a:extLst>
          </p:cNvPr>
          <p:cNvSpPr/>
          <p:nvPr/>
        </p:nvSpPr>
        <p:spPr>
          <a:xfrm>
            <a:off x="9788945" y="2155190"/>
            <a:ext cx="1321015" cy="397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622B2F-7510-4B95-5E98-6A1639E02A58}"/>
              </a:ext>
            </a:extLst>
          </p:cNvPr>
          <p:cNvSpPr/>
          <p:nvPr/>
        </p:nvSpPr>
        <p:spPr>
          <a:xfrm>
            <a:off x="9788945" y="2557799"/>
            <a:ext cx="1321015" cy="35304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39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8076" y="219933"/>
            <a:ext cx="11483377" cy="677842"/>
          </a:xfrm>
        </p:spPr>
        <p:txBody>
          <a:bodyPr>
            <a:normAutofit/>
          </a:bodyPr>
          <a:lstStyle/>
          <a:p>
            <a:r>
              <a:rPr lang="en-US" altLang="ko-KR" dirty="0"/>
              <a:t>What are the challenges?</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8</a:t>
            </a:fld>
            <a:endParaRPr kumimoji="1" lang="ko-KR" altLang="en-US" dirty="0"/>
          </a:p>
        </p:txBody>
      </p:sp>
      <p:sp>
        <p:nvSpPr>
          <p:cNvPr id="4" name="내용 개체 틀 3"/>
          <p:cNvSpPr>
            <a:spLocks noGrp="1"/>
          </p:cNvSpPr>
          <p:nvPr>
            <p:ph idx="1"/>
          </p:nvPr>
        </p:nvSpPr>
        <p:spPr>
          <a:xfrm>
            <a:off x="506896" y="1230284"/>
            <a:ext cx="11395544" cy="5090506"/>
          </a:xfrm>
        </p:spPr>
        <p:txBody>
          <a:bodyPr/>
          <a:lstStyle/>
          <a:p>
            <a:r>
              <a:rPr lang="en-US" altLang="ko-KR" sz="2400" dirty="0"/>
              <a:t>What is the ideal resource requirement for each job?</a:t>
            </a:r>
          </a:p>
          <a:p>
            <a:r>
              <a:rPr lang="en-US" altLang="ko-KR" sz="2400" dirty="0"/>
              <a:t>How can this be determined with low overhead?</a:t>
            </a:r>
          </a:p>
          <a:p>
            <a:r>
              <a:rPr lang="en-US" altLang="ko-KR" sz="2400" dirty="0"/>
              <a:t>How should we pack these jobs onto servers efficiently?</a:t>
            </a:r>
          </a:p>
          <a:p>
            <a:endParaRPr lang="en-US" altLang="ko-KR" sz="2400" dirty="0"/>
          </a:p>
          <a:p>
            <a:pPr lvl="1"/>
            <a:endParaRPr lang="en-US" altLang="ko-KR" sz="2000" dirty="0"/>
          </a:p>
        </p:txBody>
      </p:sp>
    </p:spTree>
    <p:extLst>
      <p:ext uri="{BB962C8B-B14F-4D97-AF65-F5344CB8AC3E}">
        <p14:creationId xmlns:p14="http://schemas.microsoft.com/office/powerpoint/2010/main" val="1416338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Synergy</a:t>
            </a:r>
            <a:endParaRPr lang="ko-KR" altLang="en-US" dirty="0"/>
          </a:p>
        </p:txBody>
      </p:sp>
      <p:sp>
        <p:nvSpPr>
          <p:cNvPr id="3" name="슬라이드 번호 개체 틀 2"/>
          <p:cNvSpPr>
            <a:spLocks noGrp="1"/>
          </p:cNvSpPr>
          <p:nvPr>
            <p:ph type="sldNum" sz="quarter" idx="12"/>
          </p:nvPr>
        </p:nvSpPr>
        <p:spPr/>
        <p:txBody>
          <a:bodyPr/>
          <a:lstStyle/>
          <a:p>
            <a:fld id="{83B07E9C-B188-D646-AA46-64DB2324B3BF}" type="slidenum">
              <a:rPr kumimoji="1" lang="ko-KR" altLang="en-US" smtClean="0"/>
              <a:pPr/>
              <a:t>9</a:t>
            </a:fld>
            <a:endParaRPr kumimoji="1" lang="ko-KR" altLang="en-US" dirty="0"/>
          </a:p>
        </p:txBody>
      </p:sp>
      <p:sp>
        <p:nvSpPr>
          <p:cNvPr id="4" name="내용 개체 틀 3"/>
          <p:cNvSpPr>
            <a:spLocks noGrp="1"/>
          </p:cNvSpPr>
          <p:nvPr>
            <p:ph idx="1"/>
          </p:nvPr>
        </p:nvSpPr>
        <p:spPr/>
        <p:txBody>
          <a:bodyPr/>
          <a:lstStyle/>
          <a:p>
            <a:r>
              <a:rPr lang="en-US" altLang="ko-KR" sz="2400" dirty="0"/>
              <a:t>Synergy is a round-based scheduler that arbitrates GPU, CPU, and memory</a:t>
            </a:r>
          </a:p>
          <a:p>
            <a:r>
              <a:rPr lang="en-US" altLang="ko-KR" sz="2400" dirty="0"/>
              <a:t>It identifies the job’s best-case CPU/memory requirements</a:t>
            </a:r>
          </a:p>
          <a:p>
            <a:r>
              <a:rPr lang="en-US" altLang="ko-KR" sz="2400" dirty="0"/>
              <a:t>It packs DNN jobs to the available servers</a:t>
            </a:r>
          </a:p>
        </p:txBody>
      </p:sp>
      <p:sp>
        <p:nvSpPr>
          <p:cNvPr id="13" name="사각형: 둥근 모서리 12">
            <a:extLst>
              <a:ext uri="{FF2B5EF4-FFF2-40B4-BE49-F238E27FC236}">
                <a16:creationId xmlns:a16="http://schemas.microsoft.com/office/drawing/2014/main" id="{630F5944-B643-4790-4754-CD2C83B488F3}"/>
              </a:ext>
            </a:extLst>
          </p:cNvPr>
          <p:cNvSpPr/>
          <p:nvPr/>
        </p:nvSpPr>
        <p:spPr>
          <a:xfrm>
            <a:off x="1383525" y="4123814"/>
            <a:ext cx="474588" cy="471861"/>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2000">
              <a:solidFill>
                <a:schemeClr val="bg1"/>
              </a:solidFill>
              <a:latin typeface="Tahoma" panose="020B0604030504040204" pitchFamily="34" charset="0"/>
              <a:cs typeface="Tahoma" panose="020B0604030504040204" pitchFamily="34" charset="0"/>
            </a:endParaRPr>
          </a:p>
        </p:txBody>
      </p:sp>
      <p:sp>
        <p:nvSpPr>
          <p:cNvPr id="25" name="사각형: 둥근 모서리 24">
            <a:extLst>
              <a:ext uri="{FF2B5EF4-FFF2-40B4-BE49-F238E27FC236}">
                <a16:creationId xmlns:a16="http://schemas.microsoft.com/office/drawing/2014/main" id="{CBE9FF20-7014-9E54-85E0-8AB7B1622682}"/>
              </a:ext>
            </a:extLst>
          </p:cNvPr>
          <p:cNvSpPr/>
          <p:nvPr/>
        </p:nvSpPr>
        <p:spPr>
          <a:xfrm>
            <a:off x="1944123" y="4123814"/>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26" name="사각형: 둥근 모서리 25">
            <a:extLst>
              <a:ext uri="{FF2B5EF4-FFF2-40B4-BE49-F238E27FC236}">
                <a16:creationId xmlns:a16="http://schemas.microsoft.com/office/drawing/2014/main" id="{168B8923-F65C-776C-4BA3-9FC89E7FAC1F}"/>
              </a:ext>
            </a:extLst>
          </p:cNvPr>
          <p:cNvSpPr/>
          <p:nvPr/>
        </p:nvSpPr>
        <p:spPr>
          <a:xfrm>
            <a:off x="2502918" y="4123814"/>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a:solidFill>
                <a:schemeClr val="bg1"/>
              </a:solidFill>
              <a:latin typeface="Tahoma" panose="020B0604030504040204" pitchFamily="34" charset="0"/>
              <a:cs typeface="Tahoma" panose="020B0604030504040204" pitchFamily="34" charset="0"/>
            </a:endParaRPr>
          </a:p>
        </p:txBody>
      </p:sp>
      <p:sp>
        <p:nvSpPr>
          <p:cNvPr id="27" name="사각형: 둥근 모서리 26">
            <a:extLst>
              <a:ext uri="{FF2B5EF4-FFF2-40B4-BE49-F238E27FC236}">
                <a16:creationId xmlns:a16="http://schemas.microsoft.com/office/drawing/2014/main" id="{F9AA0027-ACCF-F875-7235-F32930A02397}"/>
              </a:ext>
            </a:extLst>
          </p:cNvPr>
          <p:cNvSpPr/>
          <p:nvPr/>
        </p:nvSpPr>
        <p:spPr>
          <a:xfrm>
            <a:off x="3810939" y="4206837"/>
            <a:ext cx="1567533" cy="374904"/>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Tahoma" panose="020B0604030504040204" pitchFamily="34" charset="0"/>
                <a:ea typeface="Tahoma" panose="020B0604030504040204" pitchFamily="34" charset="0"/>
                <a:cs typeface="Tahoma" panose="020B0604030504040204" pitchFamily="34" charset="0"/>
              </a:rPr>
              <a:t>Profiler</a:t>
            </a:r>
            <a:endParaRPr lang="ko-KR" altLang="en-US" sz="2000">
              <a:solidFill>
                <a:schemeClr val="tx1"/>
              </a:solidFill>
              <a:latin typeface="Tahoma" panose="020B0604030504040204" pitchFamily="34" charset="0"/>
              <a:cs typeface="Tahoma" panose="020B0604030504040204" pitchFamily="34" charset="0"/>
            </a:endParaRPr>
          </a:p>
        </p:txBody>
      </p:sp>
      <p:sp>
        <p:nvSpPr>
          <p:cNvPr id="32" name="사각형: 둥근 모서리 31">
            <a:extLst>
              <a:ext uri="{FF2B5EF4-FFF2-40B4-BE49-F238E27FC236}">
                <a16:creationId xmlns:a16="http://schemas.microsoft.com/office/drawing/2014/main" id="{7A571638-2271-B117-1FBA-8777D891C9A4}"/>
              </a:ext>
            </a:extLst>
          </p:cNvPr>
          <p:cNvSpPr/>
          <p:nvPr/>
        </p:nvSpPr>
        <p:spPr>
          <a:xfrm>
            <a:off x="9092818" y="4194516"/>
            <a:ext cx="2156883" cy="3741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Tahoma" panose="020B0604030504040204" pitchFamily="34" charset="0"/>
                <a:ea typeface="Tahoma" panose="020B0604030504040204" pitchFamily="34" charset="0"/>
                <a:cs typeface="Tahoma" panose="020B0604030504040204" pitchFamily="34" charset="0"/>
              </a:rPr>
              <a:t>Scheduling Policy</a:t>
            </a:r>
            <a:endParaRPr lang="ko-KR" altLang="en-US" sz="2000">
              <a:solidFill>
                <a:schemeClr val="tx1"/>
              </a:solidFill>
              <a:latin typeface="Tahoma" panose="020B0604030504040204" pitchFamily="34" charset="0"/>
              <a:cs typeface="Tahoma" panose="020B0604030504040204" pitchFamily="34" charset="0"/>
            </a:endParaRPr>
          </a:p>
        </p:txBody>
      </p:sp>
      <p:sp>
        <p:nvSpPr>
          <p:cNvPr id="47" name="사각형: 둥근 모서리 46">
            <a:extLst>
              <a:ext uri="{FF2B5EF4-FFF2-40B4-BE49-F238E27FC236}">
                <a16:creationId xmlns:a16="http://schemas.microsoft.com/office/drawing/2014/main" id="{7C951C06-A79E-F83D-075D-5FEB33BDFED9}"/>
              </a:ext>
            </a:extLst>
          </p:cNvPr>
          <p:cNvSpPr/>
          <p:nvPr/>
        </p:nvSpPr>
        <p:spPr>
          <a:xfrm>
            <a:off x="1031263" y="4593076"/>
            <a:ext cx="2351970" cy="67640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Tahoma" panose="020B0604030504040204" pitchFamily="34" charset="0"/>
                <a:ea typeface="Tahoma" panose="020B0604030504040204" pitchFamily="34" charset="0"/>
                <a:cs typeface="Tahoma" panose="020B0604030504040204" pitchFamily="34" charset="0"/>
              </a:rPr>
              <a:t>Incoming queue</a:t>
            </a:r>
            <a:endParaRPr lang="ko-KR" altLang="en-US" sz="2000">
              <a:solidFill>
                <a:schemeClr val="tx1"/>
              </a:solidFill>
              <a:latin typeface="Tahoma" panose="020B0604030504040204" pitchFamily="34" charset="0"/>
              <a:cs typeface="Tahoma" panose="020B0604030504040204" pitchFamily="34" charset="0"/>
            </a:endParaRPr>
          </a:p>
        </p:txBody>
      </p:sp>
      <p:sp>
        <p:nvSpPr>
          <p:cNvPr id="48" name="사각형: 둥근 모서리 47">
            <a:extLst>
              <a:ext uri="{FF2B5EF4-FFF2-40B4-BE49-F238E27FC236}">
                <a16:creationId xmlns:a16="http://schemas.microsoft.com/office/drawing/2014/main" id="{52362CA4-76B1-99B7-623A-557554108CAF}"/>
              </a:ext>
            </a:extLst>
          </p:cNvPr>
          <p:cNvSpPr/>
          <p:nvPr/>
        </p:nvSpPr>
        <p:spPr>
          <a:xfrm>
            <a:off x="6028029" y="4593076"/>
            <a:ext cx="2371505" cy="67640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Tahoma" panose="020B0604030504040204" pitchFamily="34" charset="0"/>
                <a:ea typeface="Tahoma" panose="020B0604030504040204" pitchFamily="34" charset="0"/>
                <a:cs typeface="Tahoma" panose="020B0604030504040204" pitchFamily="34" charset="0"/>
              </a:rPr>
              <a:t>scheduling queue</a:t>
            </a:r>
            <a:endParaRPr lang="ko-KR" altLang="en-US" sz="2000">
              <a:solidFill>
                <a:schemeClr val="tx1"/>
              </a:solidFill>
              <a:latin typeface="Tahoma" panose="020B0604030504040204" pitchFamily="34" charset="0"/>
              <a:cs typeface="Tahoma" panose="020B0604030504040204" pitchFamily="34" charset="0"/>
            </a:endParaRPr>
          </a:p>
        </p:txBody>
      </p:sp>
      <p:sp>
        <p:nvSpPr>
          <p:cNvPr id="2051" name="사각형: 둥근 모서리 2050">
            <a:extLst>
              <a:ext uri="{FF2B5EF4-FFF2-40B4-BE49-F238E27FC236}">
                <a16:creationId xmlns:a16="http://schemas.microsoft.com/office/drawing/2014/main" id="{1B936ECE-60C8-CA72-22EB-74DB1D2216DE}"/>
              </a:ext>
            </a:extLst>
          </p:cNvPr>
          <p:cNvSpPr/>
          <p:nvPr/>
        </p:nvSpPr>
        <p:spPr>
          <a:xfrm>
            <a:off x="9092818" y="3115860"/>
            <a:ext cx="2156883" cy="37410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Tahoma" panose="020B0604030504040204" pitchFamily="34" charset="0"/>
                <a:ea typeface="Tahoma" panose="020B0604030504040204" pitchFamily="34" charset="0"/>
                <a:cs typeface="Tahoma" panose="020B0604030504040204" pitchFamily="34" charset="0"/>
              </a:rPr>
              <a:t>Placement Policy</a:t>
            </a:r>
            <a:endParaRPr lang="ko-KR" altLang="en-US" sz="2000">
              <a:solidFill>
                <a:schemeClr val="tx1"/>
              </a:solidFill>
              <a:latin typeface="Tahoma" panose="020B0604030504040204" pitchFamily="34" charset="0"/>
              <a:cs typeface="Tahoma" panose="020B0604030504040204" pitchFamily="34" charset="0"/>
            </a:endParaRPr>
          </a:p>
        </p:txBody>
      </p:sp>
      <p:sp>
        <p:nvSpPr>
          <p:cNvPr id="2071" name="사각형: 둥근 모서리 2070">
            <a:extLst>
              <a:ext uri="{FF2B5EF4-FFF2-40B4-BE49-F238E27FC236}">
                <a16:creationId xmlns:a16="http://schemas.microsoft.com/office/drawing/2014/main" id="{7B15E1E2-98BB-466B-18FF-84D8B204C5DC}"/>
              </a:ext>
            </a:extLst>
          </p:cNvPr>
          <p:cNvSpPr/>
          <p:nvPr/>
        </p:nvSpPr>
        <p:spPr>
          <a:xfrm>
            <a:off x="9092818" y="5235500"/>
            <a:ext cx="2156883" cy="3741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ahoma" panose="020B0604030504040204" pitchFamily="34" charset="0"/>
                <a:ea typeface="Tahoma" panose="020B0604030504040204" pitchFamily="34" charset="0"/>
                <a:cs typeface="Tahoma" panose="020B0604030504040204" pitchFamily="34" charset="0"/>
              </a:rPr>
              <a:t>Cluster</a:t>
            </a:r>
            <a:endParaRPr lang="ko-KR" altLang="en-US" sz="2000" dirty="0">
              <a:solidFill>
                <a:schemeClr val="tx1"/>
              </a:solidFill>
              <a:latin typeface="Tahoma" panose="020B0604030504040204" pitchFamily="34" charset="0"/>
              <a:cs typeface="Tahoma" panose="020B0604030504040204" pitchFamily="34" charset="0"/>
            </a:endParaRPr>
          </a:p>
        </p:txBody>
      </p:sp>
      <p:cxnSp>
        <p:nvCxnSpPr>
          <p:cNvPr id="2078" name="직선 연결선 2077">
            <a:extLst>
              <a:ext uri="{FF2B5EF4-FFF2-40B4-BE49-F238E27FC236}">
                <a16:creationId xmlns:a16="http://schemas.microsoft.com/office/drawing/2014/main" id="{E920967A-C03C-6032-11D1-0FD91574CAF2}"/>
              </a:ext>
            </a:extLst>
          </p:cNvPr>
          <p:cNvCxnSpPr>
            <a:cxnSpLocks/>
          </p:cNvCxnSpPr>
          <p:nvPr/>
        </p:nvCxnSpPr>
        <p:spPr>
          <a:xfrm>
            <a:off x="1257598" y="4701076"/>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0" name="직선 연결선 2079">
            <a:extLst>
              <a:ext uri="{FF2B5EF4-FFF2-40B4-BE49-F238E27FC236}">
                <a16:creationId xmlns:a16="http://schemas.microsoft.com/office/drawing/2014/main" id="{2A02DACD-1215-65F3-AF6E-970C47ADD344}"/>
              </a:ext>
            </a:extLst>
          </p:cNvPr>
          <p:cNvCxnSpPr>
            <a:cxnSpLocks/>
          </p:cNvCxnSpPr>
          <p:nvPr/>
        </p:nvCxnSpPr>
        <p:spPr>
          <a:xfrm>
            <a:off x="1257598" y="4031929"/>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3" name="직선 연결선 2082">
            <a:extLst>
              <a:ext uri="{FF2B5EF4-FFF2-40B4-BE49-F238E27FC236}">
                <a16:creationId xmlns:a16="http://schemas.microsoft.com/office/drawing/2014/main" id="{BB8E5CA9-C31C-66C4-687E-64200A7323C2}"/>
              </a:ext>
            </a:extLst>
          </p:cNvPr>
          <p:cNvCxnSpPr>
            <a:cxnSpLocks/>
          </p:cNvCxnSpPr>
          <p:nvPr/>
        </p:nvCxnSpPr>
        <p:spPr>
          <a:xfrm>
            <a:off x="6241668" y="4701076"/>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4" name="직선 연결선 2083">
            <a:extLst>
              <a:ext uri="{FF2B5EF4-FFF2-40B4-BE49-F238E27FC236}">
                <a16:creationId xmlns:a16="http://schemas.microsoft.com/office/drawing/2014/main" id="{D8F0DDBD-2586-FD4A-528D-611E1DB85091}"/>
              </a:ext>
            </a:extLst>
          </p:cNvPr>
          <p:cNvCxnSpPr>
            <a:cxnSpLocks/>
          </p:cNvCxnSpPr>
          <p:nvPr/>
        </p:nvCxnSpPr>
        <p:spPr>
          <a:xfrm>
            <a:off x="6241668" y="4031929"/>
            <a:ext cx="18133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85" name="사각형: 둥근 모서리 2084">
            <a:extLst>
              <a:ext uri="{FF2B5EF4-FFF2-40B4-BE49-F238E27FC236}">
                <a16:creationId xmlns:a16="http://schemas.microsoft.com/office/drawing/2014/main" id="{573534A6-CFB5-0492-F6E3-B0902D464E7D}"/>
              </a:ext>
            </a:extLst>
          </p:cNvPr>
          <p:cNvSpPr/>
          <p:nvPr/>
        </p:nvSpPr>
        <p:spPr>
          <a:xfrm>
            <a:off x="6347350" y="4123814"/>
            <a:ext cx="474588" cy="471861"/>
          </a:xfrm>
          <a:prstGeom prst="roundRect">
            <a:avLst/>
          </a:prstGeom>
          <a:solidFill>
            <a:srgbClr val="22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ko-KR" altLang="en-US" sz="2000">
              <a:solidFill>
                <a:schemeClr val="bg1"/>
              </a:solidFill>
              <a:latin typeface="Tahoma" panose="020B0604030504040204" pitchFamily="34" charset="0"/>
              <a:cs typeface="Tahoma" panose="020B0604030504040204" pitchFamily="34" charset="0"/>
            </a:endParaRPr>
          </a:p>
        </p:txBody>
      </p:sp>
      <p:sp>
        <p:nvSpPr>
          <p:cNvPr id="2086" name="사각형: 둥근 모서리 2085">
            <a:extLst>
              <a:ext uri="{FF2B5EF4-FFF2-40B4-BE49-F238E27FC236}">
                <a16:creationId xmlns:a16="http://schemas.microsoft.com/office/drawing/2014/main" id="{35CDA012-DB73-BD2C-E4BF-BBA0A9AE5D4D}"/>
              </a:ext>
            </a:extLst>
          </p:cNvPr>
          <p:cNvSpPr/>
          <p:nvPr/>
        </p:nvSpPr>
        <p:spPr>
          <a:xfrm>
            <a:off x="6907948" y="4123814"/>
            <a:ext cx="474588" cy="4718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2</a:t>
            </a:r>
            <a:endParaRPr lang="ko-KR" altLang="en-US" sz="2000">
              <a:solidFill>
                <a:schemeClr val="bg1"/>
              </a:solidFill>
              <a:latin typeface="Tahoma" panose="020B0604030504040204" pitchFamily="34" charset="0"/>
              <a:cs typeface="Tahoma" panose="020B0604030504040204" pitchFamily="34" charset="0"/>
            </a:endParaRPr>
          </a:p>
        </p:txBody>
      </p:sp>
      <p:sp>
        <p:nvSpPr>
          <p:cNvPr id="2087" name="사각형: 둥근 모서리 2086">
            <a:extLst>
              <a:ext uri="{FF2B5EF4-FFF2-40B4-BE49-F238E27FC236}">
                <a16:creationId xmlns:a16="http://schemas.microsoft.com/office/drawing/2014/main" id="{EAEE5C3D-D6FB-9724-CB7D-47337943A481}"/>
              </a:ext>
            </a:extLst>
          </p:cNvPr>
          <p:cNvSpPr/>
          <p:nvPr/>
        </p:nvSpPr>
        <p:spPr>
          <a:xfrm>
            <a:off x="7466743" y="4123814"/>
            <a:ext cx="474588" cy="471861"/>
          </a:xfrm>
          <a:prstGeom prst="roundRect">
            <a:avLst/>
          </a:prstGeom>
          <a:solidFill>
            <a:srgbClr val="ED1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latin typeface="Tahoma" panose="020B0604030504040204" pitchFamily="34" charset="0"/>
                <a:ea typeface="Tahoma" panose="020B0604030504040204" pitchFamily="34" charset="0"/>
                <a:cs typeface="Tahoma" panose="020B0604030504040204" pitchFamily="34" charset="0"/>
              </a:rPr>
              <a:t>3</a:t>
            </a:r>
            <a:endParaRPr lang="ko-KR" altLang="en-US" sz="2000">
              <a:solidFill>
                <a:schemeClr val="bg1"/>
              </a:solidFill>
              <a:latin typeface="Tahoma" panose="020B0604030504040204" pitchFamily="34" charset="0"/>
              <a:cs typeface="Tahoma" panose="020B0604030504040204" pitchFamily="34" charset="0"/>
            </a:endParaRPr>
          </a:p>
        </p:txBody>
      </p:sp>
      <p:sp>
        <p:nvSpPr>
          <p:cNvPr id="2054" name="순서도: 카드 2053">
            <a:extLst>
              <a:ext uri="{FF2B5EF4-FFF2-40B4-BE49-F238E27FC236}">
                <a16:creationId xmlns:a16="http://schemas.microsoft.com/office/drawing/2014/main" id="{D1B0BDBF-8665-AFC3-6C1D-955809CDD0C1}"/>
              </a:ext>
            </a:extLst>
          </p:cNvPr>
          <p:cNvSpPr/>
          <p:nvPr/>
        </p:nvSpPr>
        <p:spPr>
          <a:xfrm>
            <a:off x="6640235" y="390284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055" name="순서도: 카드 2054">
            <a:extLst>
              <a:ext uri="{FF2B5EF4-FFF2-40B4-BE49-F238E27FC236}">
                <a16:creationId xmlns:a16="http://schemas.microsoft.com/office/drawing/2014/main" id="{F7D23F24-D4C8-2DCB-A89A-5ABCC6588EA2}"/>
              </a:ext>
            </a:extLst>
          </p:cNvPr>
          <p:cNvSpPr/>
          <p:nvPr/>
        </p:nvSpPr>
        <p:spPr>
          <a:xfrm>
            <a:off x="7213782" y="390284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056" name="순서도: 카드 2055">
            <a:extLst>
              <a:ext uri="{FF2B5EF4-FFF2-40B4-BE49-F238E27FC236}">
                <a16:creationId xmlns:a16="http://schemas.microsoft.com/office/drawing/2014/main" id="{73991A10-C7A8-EF9C-266D-23B743ECE6F5}"/>
              </a:ext>
            </a:extLst>
          </p:cNvPr>
          <p:cNvSpPr/>
          <p:nvPr/>
        </p:nvSpPr>
        <p:spPr>
          <a:xfrm>
            <a:off x="7780056" y="3902845"/>
            <a:ext cx="209922" cy="286439"/>
          </a:xfrm>
          <a:prstGeom prst="flowChartPunchedCard">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2089" name="그림 2088">
            <a:extLst>
              <a:ext uri="{FF2B5EF4-FFF2-40B4-BE49-F238E27FC236}">
                <a16:creationId xmlns:a16="http://schemas.microsoft.com/office/drawing/2014/main" id="{4AAAF180-39C7-2806-AD99-61434F7A2D10}"/>
              </a:ext>
            </a:extLst>
          </p:cNvPr>
          <p:cNvPicPr>
            <a:picLocks noChangeAspect="1"/>
          </p:cNvPicPr>
          <p:nvPr/>
        </p:nvPicPr>
        <p:blipFill rotWithShape="1">
          <a:blip r:embed="rId3"/>
          <a:srcRect l="1" r="39804"/>
          <a:stretch/>
        </p:blipFill>
        <p:spPr>
          <a:xfrm>
            <a:off x="6651173" y="3918964"/>
            <a:ext cx="184784" cy="257175"/>
          </a:xfrm>
          <a:prstGeom prst="rect">
            <a:avLst/>
          </a:prstGeom>
        </p:spPr>
      </p:pic>
      <p:pic>
        <p:nvPicPr>
          <p:cNvPr id="2090" name="그림 2089">
            <a:extLst>
              <a:ext uri="{FF2B5EF4-FFF2-40B4-BE49-F238E27FC236}">
                <a16:creationId xmlns:a16="http://schemas.microsoft.com/office/drawing/2014/main" id="{481E3A12-4990-BFAE-CA94-175FC055D0CA}"/>
              </a:ext>
            </a:extLst>
          </p:cNvPr>
          <p:cNvPicPr>
            <a:picLocks noChangeAspect="1"/>
          </p:cNvPicPr>
          <p:nvPr/>
        </p:nvPicPr>
        <p:blipFill rotWithShape="1">
          <a:blip r:embed="rId3"/>
          <a:srcRect l="1" r="39804"/>
          <a:stretch/>
        </p:blipFill>
        <p:spPr>
          <a:xfrm>
            <a:off x="7227093" y="3918964"/>
            <a:ext cx="184784" cy="257175"/>
          </a:xfrm>
          <a:prstGeom prst="rect">
            <a:avLst/>
          </a:prstGeom>
        </p:spPr>
      </p:pic>
      <p:pic>
        <p:nvPicPr>
          <p:cNvPr id="2091" name="그림 2090">
            <a:extLst>
              <a:ext uri="{FF2B5EF4-FFF2-40B4-BE49-F238E27FC236}">
                <a16:creationId xmlns:a16="http://schemas.microsoft.com/office/drawing/2014/main" id="{8BEDDD59-0977-3CA2-9FA0-31FDDCCD6E9B}"/>
              </a:ext>
            </a:extLst>
          </p:cNvPr>
          <p:cNvPicPr>
            <a:picLocks noChangeAspect="1"/>
          </p:cNvPicPr>
          <p:nvPr/>
        </p:nvPicPr>
        <p:blipFill rotWithShape="1">
          <a:blip r:embed="rId3"/>
          <a:srcRect l="1" r="39804"/>
          <a:stretch/>
        </p:blipFill>
        <p:spPr>
          <a:xfrm>
            <a:off x="7793712" y="3918964"/>
            <a:ext cx="184784" cy="257175"/>
          </a:xfrm>
          <a:prstGeom prst="rect">
            <a:avLst/>
          </a:prstGeom>
        </p:spPr>
      </p:pic>
      <p:sp>
        <p:nvSpPr>
          <p:cNvPr id="2111" name="화살표: 오른쪽 2110">
            <a:extLst>
              <a:ext uri="{FF2B5EF4-FFF2-40B4-BE49-F238E27FC236}">
                <a16:creationId xmlns:a16="http://schemas.microsoft.com/office/drawing/2014/main" id="{9A3B6B91-D89C-12B6-7D42-7F88B7A3756C}"/>
              </a:ext>
            </a:extLst>
          </p:cNvPr>
          <p:cNvSpPr/>
          <p:nvPr/>
        </p:nvSpPr>
        <p:spPr>
          <a:xfrm>
            <a:off x="3186495" y="4207643"/>
            <a:ext cx="492939" cy="37409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2" name="화살표: 오른쪽 2111">
            <a:extLst>
              <a:ext uri="{FF2B5EF4-FFF2-40B4-BE49-F238E27FC236}">
                <a16:creationId xmlns:a16="http://schemas.microsoft.com/office/drawing/2014/main" id="{15EBF538-2CE8-5B7D-081E-ACFE78CB047D}"/>
              </a:ext>
            </a:extLst>
          </p:cNvPr>
          <p:cNvSpPr/>
          <p:nvPr/>
        </p:nvSpPr>
        <p:spPr>
          <a:xfrm>
            <a:off x="5564937" y="4207643"/>
            <a:ext cx="492939" cy="37409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4" name="화살표: 왼쪽/오른쪽 2113">
            <a:extLst>
              <a:ext uri="{FF2B5EF4-FFF2-40B4-BE49-F238E27FC236}">
                <a16:creationId xmlns:a16="http://schemas.microsoft.com/office/drawing/2014/main" id="{EB159D55-1E35-0DDA-38C3-971B20D7D72F}"/>
              </a:ext>
            </a:extLst>
          </p:cNvPr>
          <p:cNvSpPr/>
          <p:nvPr/>
        </p:nvSpPr>
        <p:spPr>
          <a:xfrm>
            <a:off x="8192645" y="4174619"/>
            <a:ext cx="686084" cy="360237"/>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5" name="사각형: 둥근 모서리 2114">
            <a:extLst>
              <a:ext uri="{FF2B5EF4-FFF2-40B4-BE49-F238E27FC236}">
                <a16:creationId xmlns:a16="http://schemas.microsoft.com/office/drawing/2014/main" id="{EC7D1AE7-5960-DAB0-734B-4286A99DEF1C}"/>
              </a:ext>
            </a:extLst>
          </p:cNvPr>
          <p:cNvSpPr/>
          <p:nvPr/>
        </p:nvSpPr>
        <p:spPr>
          <a:xfrm>
            <a:off x="3258010" y="3429000"/>
            <a:ext cx="2672276" cy="67640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C00000"/>
                </a:solidFill>
                <a:latin typeface="Tahoma" panose="020B0604030504040204" pitchFamily="34" charset="0"/>
                <a:ea typeface="Tahoma" panose="020B0604030504040204" pitchFamily="34" charset="0"/>
                <a:cs typeface="Tahoma" panose="020B0604030504040204" pitchFamily="34" charset="0"/>
              </a:rPr>
              <a:t>optimistic</a:t>
            </a:r>
          </a:p>
          <a:p>
            <a:pPr algn="ctr"/>
            <a:r>
              <a:rPr lang="en-US" altLang="ko-KR" sz="2000" b="1" dirty="0">
                <a:solidFill>
                  <a:srgbClr val="C00000"/>
                </a:solidFill>
                <a:latin typeface="Tahoma" panose="020B0604030504040204" pitchFamily="34" charset="0"/>
                <a:ea typeface="Tahoma" panose="020B0604030504040204" pitchFamily="34" charset="0"/>
                <a:cs typeface="Tahoma" panose="020B0604030504040204" pitchFamily="34" charset="0"/>
              </a:rPr>
              <a:t> profiling</a:t>
            </a:r>
            <a:endParaRPr lang="ko-KR" altLang="en-US" sz="2000" b="1" dirty="0">
              <a:solidFill>
                <a:srgbClr val="C00000"/>
              </a:solidFill>
              <a:latin typeface="Tahoma" panose="020B0604030504040204" pitchFamily="34" charset="0"/>
              <a:cs typeface="Tahoma" panose="020B0604030504040204" pitchFamily="34" charset="0"/>
            </a:endParaRPr>
          </a:p>
        </p:txBody>
      </p:sp>
      <p:sp>
        <p:nvSpPr>
          <p:cNvPr id="2116" name="화살표: 왼쪽/오른쪽 2115">
            <a:extLst>
              <a:ext uri="{FF2B5EF4-FFF2-40B4-BE49-F238E27FC236}">
                <a16:creationId xmlns:a16="http://schemas.microsoft.com/office/drawing/2014/main" id="{7CA00778-879F-B353-7CB1-F0302761D9AC}"/>
              </a:ext>
            </a:extLst>
          </p:cNvPr>
          <p:cNvSpPr/>
          <p:nvPr/>
        </p:nvSpPr>
        <p:spPr>
          <a:xfrm rot="16200000">
            <a:off x="9890557" y="4721939"/>
            <a:ext cx="569959" cy="360237"/>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7" name="화살표: 왼쪽/오른쪽 2116">
            <a:extLst>
              <a:ext uri="{FF2B5EF4-FFF2-40B4-BE49-F238E27FC236}">
                <a16:creationId xmlns:a16="http://schemas.microsoft.com/office/drawing/2014/main" id="{4E0446FB-86A4-D0B9-C8C7-80F9BA298CC9}"/>
              </a:ext>
            </a:extLst>
          </p:cNvPr>
          <p:cNvSpPr/>
          <p:nvPr/>
        </p:nvSpPr>
        <p:spPr>
          <a:xfrm rot="16200000">
            <a:off x="9890557" y="3662119"/>
            <a:ext cx="569959" cy="360237"/>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8" name="사각형: 둥근 모서리 2117">
            <a:extLst>
              <a:ext uri="{FF2B5EF4-FFF2-40B4-BE49-F238E27FC236}">
                <a16:creationId xmlns:a16="http://schemas.microsoft.com/office/drawing/2014/main" id="{7504A989-2EEA-09A2-CC2D-E2C45E377400}"/>
              </a:ext>
            </a:extLst>
          </p:cNvPr>
          <p:cNvSpPr/>
          <p:nvPr/>
        </p:nvSpPr>
        <p:spPr>
          <a:xfrm>
            <a:off x="8705575" y="2404670"/>
            <a:ext cx="2939922" cy="67640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C00000"/>
                </a:solidFill>
                <a:latin typeface="Tahoma" panose="020B0604030504040204" pitchFamily="34" charset="0"/>
                <a:cs typeface="Tahoma" panose="020B0604030504040204" pitchFamily="34" charset="0"/>
              </a:rPr>
              <a:t>Near-optimal</a:t>
            </a:r>
          </a:p>
          <a:p>
            <a:pPr algn="ctr"/>
            <a:r>
              <a:rPr lang="en-US" altLang="ko-KR" sz="2000" b="1" dirty="0">
                <a:solidFill>
                  <a:srgbClr val="C00000"/>
                </a:solidFill>
                <a:latin typeface="Tahoma" panose="020B0604030504040204" pitchFamily="34" charset="0"/>
                <a:cs typeface="Tahoma" panose="020B0604030504040204" pitchFamily="34" charset="0"/>
              </a:rPr>
              <a:t>heuristic algorithm</a:t>
            </a:r>
            <a:endParaRPr lang="ko-KR" altLang="en-US" sz="2000" b="1" dirty="0">
              <a:solidFill>
                <a:srgbClr val="C00000"/>
              </a:solidFill>
              <a:latin typeface="Tahoma" panose="020B0604030504040204" pitchFamily="34" charset="0"/>
              <a:cs typeface="Tahoma" panose="020B0604030504040204" pitchFamily="34" charset="0"/>
            </a:endParaRPr>
          </a:p>
        </p:txBody>
      </p:sp>
      <p:sp>
        <p:nvSpPr>
          <p:cNvPr id="2123" name="TextBox 2122">
            <a:extLst>
              <a:ext uri="{FF2B5EF4-FFF2-40B4-BE49-F238E27FC236}">
                <a16:creationId xmlns:a16="http://schemas.microsoft.com/office/drawing/2014/main" id="{F817FA74-2653-B118-310B-FF2B810F9ED1}"/>
              </a:ext>
            </a:extLst>
          </p:cNvPr>
          <p:cNvSpPr txBox="1"/>
          <p:nvPr/>
        </p:nvSpPr>
        <p:spPr>
          <a:xfrm>
            <a:off x="10025455" y="6157255"/>
            <a:ext cx="660400" cy="461665"/>
          </a:xfrm>
          <a:prstGeom prst="rect">
            <a:avLst/>
          </a:prstGeom>
          <a:noFill/>
        </p:spPr>
        <p:txBody>
          <a:bodyPr wrap="square">
            <a:spAutoFit/>
          </a:bodyPr>
          <a:lstStyle/>
          <a:p>
            <a:r>
              <a:rPr lang="en-US" altLang="ko-KR"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ko-KR" altLang="en-US" sz="2400" b="1" dirty="0"/>
          </a:p>
        </p:txBody>
      </p:sp>
      <p:sp>
        <p:nvSpPr>
          <p:cNvPr id="2124" name="화살표: 오른쪽 2123">
            <a:extLst>
              <a:ext uri="{FF2B5EF4-FFF2-40B4-BE49-F238E27FC236}">
                <a16:creationId xmlns:a16="http://schemas.microsoft.com/office/drawing/2014/main" id="{B20909AA-C018-A847-543E-B6B5DF0069A5}"/>
              </a:ext>
            </a:extLst>
          </p:cNvPr>
          <p:cNvSpPr/>
          <p:nvPr/>
        </p:nvSpPr>
        <p:spPr>
          <a:xfrm>
            <a:off x="632401" y="4194518"/>
            <a:ext cx="492939" cy="37409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a:extLst>
              <a:ext uri="{FF2B5EF4-FFF2-40B4-BE49-F238E27FC236}">
                <a16:creationId xmlns:a16="http://schemas.microsoft.com/office/drawing/2014/main" id="{FB72E4B7-18F8-690F-CD92-FE643F4C6B11}"/>
              </a:ext>
            </a:extLst>
          </p:cNvPr>
          <p:cNvPicPr>
            <a:picLocks noChangeAspect="1"/>
          </p:cNvPicPr>
          <p:nvPr/>
        </p:nvPicPr>
        <p:blipFill rotWithShape="1">
          <a:blip r:embed="rId4"/>
          <a:srcRect b="59162"/>
          <a:stretch/>
        </p:blipFill>
        <p:spPr>
          <a:xfrm>
            <a:off x="9270196" y="5627716"/>
            <a:ext cx="1818192" cy="718554"/>
          </a:xfrm>
          <a:prstGeom prst="rect">
            <a:avLst/>
          </a:prstGeom>
        </p:spPr>
      </p:pic>
      <p:sp>
        <p:nvSpPr>
          <p:cNvPr id="6" name="TextBox 5">
            <a:extLst>
              <a:ext uri="{FF2B5EF4-FFF2-40B4-BE49-F238E27FC236}">
                <a16:creationId xmlns:a16="http://schemas.microsoft.com/office/drawing/2014/main" id="{24358F06-8826-05D0-8D16-446B99FA4A5C}"/>
              </a:ext>
            </a:extLst>
          </p:cNvPr>
          <p:cNvSpPr txBox="1"/>
          <p:nvPr/>
        </p:nvSpPr>
        <p:spPr>
          <a:xfrm>
            <a:off x="10304418" y="3924179"/>
            <a:ext cx="1815748" cy="307777"/>
          </a:xfrm>
          <a:prstGeom prst="rect">
            <a:avLst/>
          </a:prstGeom>
          <a:noFill/>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FIFO, SRTF, LAS, </a:t>
            </a:r>
            <a:r>
              <a:rPr lang="en-US" sz="1400" dirty="0" err="1">
                <a:latin typeface="Tahoma" panose="020B0604030504040204" pitchFamily="34" charset="0"/>
                <a:ea typeface="Tahoma" panose="020B0604030504040204" pitchFamily="34" charset="0"/>
                <a:cs typeface="Tahoma" panose="020B0604030504040204" pitchFamily="34" charset="0"/>
              </a:rPr>
              <a:t>etc</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25EA9640-B1B7-D7B6-E1D1-47B60B9D351B}"/>
              </a:ext>
            </a:extLst>
          </p:cNvPr>
          <p:cNvSpPr txBox="1"/>
          <p:nvPr/>
        </p:nvSpPr>
        <p:spPr>
          <a:xfrm>
            <a:off x="9568861" y="136946"/>
            <a:ext cx="2474549" cy="577081"/>
          </a:xfrm>
          <a:prstGeom prst="rect">
            <a:avLst/>
          </a:prstGeom>
          <a:noFill/>
        </p:spPr>
        <p:txBody>
          <a:bodyPr wrap="square">
            <a:spAutoFit/>
          </a:bodyPr>
          <a:lstStyle/>
          <a:p>
            <a:r>
              <a:rPr lang="en-US" sz="1050" dirty="0">
                <a:solidFill>
                  <a:schemeClr val="accent6"/>
                </a:solidFill>
                <a:latin typeface="Tahoma" panose="020B0604030504040204" pitchFamily="34" charset="0"/>
                <a:ea typeface="Tahoma" panose="020B0604030504040204" pitchFamily="34" charset="0"/>
                <a:cs typeface="Tahoma" panose="020B0604030504040204" pitchFamily="34" charset="0"/>
              </a:rPr>
              <a:t>* FIFO: First In First Out</a:t>
            </a:r>
          </a:p>
          <a:p>
            <a:r>
              <a:rPr lang="en-US" sz="1050" dirty="0">
                <a:solidFill>
                  <a:schemeClr val="accent6"/>
                </a:solidFill>
                <a:latin typeface="Tahoma" panose="020B0604030504040204" pitchFamily="34" charset="0"/>
                <a:ea typeface="Tahoma" panose="020B0604030504040204" pitchFamily="34" charset="0"/>
                <a:cs typeface="Tahoma" panose="020B0604030504040204" pitchFamily="34" charset="0"/>
              </a:rPr>
              <a:t>* SRTF: Shortest Remaining Time First</a:t>
            </a:r>
          </a:p>
          <a:p>
            <a:r>
              <a:rPr lang="en-US" sz="1050" dirty="0">
                <a:solidFill>
                  <a:schemeClr val="accent6"/>
                </a:solidFill>
                <a:latin typeface="Tahoma" panose="020B0604030504040204" pitchFamily="34" charset="0"/>
                <a:ea typeface="Tahoma" panose="020B0604030504040204" pitchFamily="34" charset="0"/>
                <a:cs typeface="Tahoma" panose="020B0604030504040204" pitchFamily="34" charset="0"/>
              </a:rPr>
              <a:t>* LAS: Least Attained Service</a:t>
            </a:r>
          </a:p>
        </p:txBody>
      </p:sp>
      <p:sp>
        <p:nvSpPr>
          <p:cNvPr id="8" name="TextBox 7">
            <a:extLst>
              <a:ext uri="{FF2B5EF4-FFF2-40B4-BE49-F238E27FC236}">
                <a16:creationId xmlns:a16="http://schemas.microsoft.com/office/drawing/2014/main" id="{F6516E4A-8D9B-D78C-74ED-9D6F806EF4DC}"/>
              </a:ext>
            </a:extLst>
          </p:cNvPr>
          <p:cNvSpPr txBox="1"/>
          <p:nvPr/>
        </p:nvSpPr>
        <p:spPr>
          <a:xfrm>
            <a:off x="8218334" y="3878040"/>
            <a:ext cx="946012" cy="307777"/>
          </a:xfrm>
          <a:prstGeom prst="rect">
            <a:avLst/>
          </a:prstGeom>
          <a:noFill/>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round </a:t>
            </a:r>
            <a:r>
              <a:rPr lang="en-US" sz="1400" dirty="0" err="1">
                <a:latin typeface="Tahoma" panose="020B0604030504040204" pitchFamily="34" charset="0"/>
                <a:ea typeface="Tahoma" panose="020B0604030504040204" pitchFamily="34" charset="0"/>
                <a:cs typeface="Tahoma" panose="020B0604030504040204" pitchFamily="34" charset="0"/>
              </a:rPr>
              <a:t>i</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5147037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47058</TotalTime>
  <Words>2932</Words>
  <Application>Microsoft Office PowerPoint</Application>
  <PresentationFormat>와이드스크린</PresentationFormat>
  <Paragraphs>500</Paragraphs>
  <Slides>29</Slides>
  <Notes>29</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29</vt:i4>
      </vt:variant>
    </vt:vector>
  </HeadingPairs>
  <TitlesOfParts>
    <vt:vector size="35" baseType="lpstr">
      <vt:lpstr>noto</vt:lpstr>
      <vt:lpstr>맑은 고딕</vt:lpstr>
      <vt:lpstr>Arial</vt:lpstr>
      <vt:lpstr>Tahoma</vt:lpstr>
      <vt:lpstr>Wingdings</vt:lpstr>
      <vt:lpstr>Office 테마</vt:lpstr>
      <vt:lpstr>Synergy: Looking Beyond GPUs  for DNN Scheduling on Multi-Tenant Clusters</vt:lpstr>
      <vt:lpstr>Introduction</vt:lpstr>
      <vt:lpstr>Introduction</vt:lpstr>
      <vt:lpstr>What is GPU-proportional allocation?</vt:lpstr>
      <vt:lpstr>What is GPU-proportional allocation?</vt:lpstr>
      <vt:lpstr>Motivation: Resource-sensitivity</vt:lpstr>
      <vt:lpstr>Motivation: Resource-sensitivity</vt:lpstr>
      <vt:lpstr>What are the challenges?</vt:lpstr>
      <vt:lpstr>Synergy</vt:lpstr>
      <vt:lpstr>Optimistic Profiling</vt:lpstr>
      <vt:lpstr>Optimistic Profiling</vt:lpstr>
      <vt:lpstr>Job placement</vt:lpstr>
      <vt:lpstr>Synergy-TUNE scheduling</vt:lpstr>
      <vt:lpstr>Synergy-TUNE scheduling</vt:lpstr>
      <vt:lpstr>Synergy-TUNE scheduling</vt:lpstr>
      <vt:lpstr>Synergy-TUNE scheduling</vt:lpstr>
      <vt:lpstr>Synergy-TUNE scheduling</vt:lpstr>
      <vt:lpstr>Synergy-TUNE scheduling</vt:lpstr>
      <vt:lpstr>Synergy-TUNE scheduling</vt:lpstr>
      <vt:lpstr>Synergy-TUNE scheduling</vt:lpstr>
      <vt:lpstr>Synergy-TUNE scheduling</vt:lpstr>
      <vt:lpstr>Synergy-TUNE scheduling</vt:lpstr>
      <vt:lpstr>Synergy-TUNE scheduling</vt:lpstr>
      <vt:lpstr>Evaluation</vt:lpstr>
      <vt:lpstr>Evaluation</vt:lpstr>
      <vt:lpstr>Evaluation</vt:lpstr>
      <vt:lpstr>Evaluation</vt:lpstr>
      <vt:lpstr>Conclusion</vt:lpstr>
      <vt:lpstr>Synergy: Looking Beyond GPUs  for DNN Scheduling on Multi-Tenant Clusters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in the Wild: Characterizing and Optimizing the Serverless Workload at a Large Cloud Provider</dc:title>
  <dc:creator>한예진</dc:creator>
  <cp:lastModifiedBy>한 예진</cp:lastModifiedBy>
  <cp:revision>1541</cp:revision>
  <cp:lastPrinted>2019-08-20T01:06:00Z</cp:lastPrinted>
  <dcterms:created xsi:type="dcterms:W3CDTF">2019-06-24T08:20:15Z</dcterms:created>
  <dcterms:modified xsi:type="dcterms:W3CDTF">2023-02-12T13:39:35Z</dcterms:modified>
</cp:coreProperties>
</file>